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0"/>
  </p:notesMasterIdLst>
  <p:sldIdLst>
    <p:sldId id="256" r:id="rId2"/>
    <p:sldId id="257" r:id="rId3"/>
    <p:sldId id="258" r:id="rId4"/>
    <p:sldId id="271" r:id="rId5"/>
    <p:sldId id="272" r:id="rId6"/>
    <p:sldId id="268" r:id="rId7"/>
    <p:sldId id="260" r:id="rId8"/>
    <p:sldId id="267" r:id="rId9"/>
    <p:sldId id="269" r:id="rId10"/>
    <p:sldId id="275" r:id="rId11"/>
    <p:sldId id="264" r:id="rId12"/>
    <p:sldId id="263" r:id="rId13"/>
    <p:sldId id="273" r:id="rId14"/>
    <p:sldId id="262" r:id="rId15"/>
    <p:sldId id="276" r:id="rId16"/>
    <p:sldId id="278" r:id="rId17"/>
    <p:sldId id="277" r:id="rId18"/>
    <p:sldId id="279" r:id="rId19"/>
  </p:sldIdLst>
  <p:sldSz cx="18288000" cy="10287000"/>
  <p:notesSz cx="6858000" cy="9144000"/>
  <p:embeddedFontLst>
    <p:embeddedFont>
      <p:font typeface="DengXian" panose="02010600030101010101" pitchFamily="2" charset="-122"/>
      <p:regular r:id="rId21"/>
      <p:bold r:id="rId22"/>
    </p:embeddedFont>
    <p:embeddedFont>
      <p:font typeface="DengXian" panose="02010600030101010101" pitchFamily="2" charset="-122"/>
      <p:regular r:id="rId21"/>
      <p:bold r:id="rId22"/>
    </p:embeddedFont>
    <p:embeddedFont>
      <p:font typeface="맑은 고딕" panose="020B0503020000020004" pitchFamily="50" charset="-127"/>
      <p:regular r:id="rId23"/>
      <p:bold r:id="rId24"/>
    </p:embeddedFont>
    <p:embeddedFont>
      <p:font typeface="思源黑体" panose="020B0600000101010101" charset="-127"/>
      <p:regular r:id="rId25"/>
    </p:embeddedFont>
    <p:embeddedFont>
      <p:font typeface="Anton" panose="020B0600000101010101" charset="0"/>
      <p:regular r:id="rId26"/>
    </p:embeddedFont>
    <p:embeddedFont>
      <p:font typeface="Calibri" panose="020F0502020204030204" pitchFamily="34" charset="0"/>
      <p:regular r:id="rId27"/>
      <p:bold r:id="rId28"/>
      <p:italic r:id="rId29"/>
      <p:boldItalic r:id="rId3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4545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034" autoAdjust="0"/>
    <p:restoredTop sz="94622" autoAdjust="0"/>
  </p:normalViewPr>
  <p:slideViewPr>
    <p:cSldViewPr>
      <p:cViewPr varScale="1">
        <p:scale>
          <a:sx n="43" d="100"/>
          <a:sy n="43" d="100"/>
        </p:scale>
        <p:origin x="36" y="109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font" Target="fonts/font1.fntdata"/><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CA72E0B-88CE-4226-931D-F733A61C2465}" type="datetimeFigureOut">
              <a:rPr lang="ko-KR" altLang="en-US" smtClean="0"/>
              <a:t>2021-12-08</a:t>
            </a:fld>
            <a:endParaRPr lang="ko-KR" altLang="en-US"/>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F9B3404-AB8C-409A-A91A-49191BBCFAF3}" type="slidenum">
              <a:rPr lang="ko-KR" altLang="en-US" smtClean="0"/>
              <a:t>‹#›</a:t>
            </a:fld>
            <a:endParaRPr lang="ko-KR" altLang="en-US"/>
          </a:p>
        </p:txBody>
      </p:sp>
    </p:spTree>
    <p:extLst>
      <p:ext uri="{BB962C8B-B14F-4D97-AF65-F5344CB8AC3E}">
        <p14:creationId xmlns:p14="http://schemas.microsoft.com/office/powerpoint/2010/main" val="2524642705"/>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4F9B3404-AB8C-409A-A91A-49191BBCFAF3}" type="slidenum">
              <a:rPr lang="ko-KR" altLang="en-US" smtClean="0"/>
              <a:t>7</a:t>
            </a:fld>
            <a:endParaRPr lang="ko-KR" altLang="en-US"/>
          </a:p>
        </p:txBody>
      </p:sp>
    </p:spTree>
    <p:extLst>
      <p:ext uri="{BB962C8B-B14F-4D97-AF65-F5344CB8AC3E}">
        <p14:creationId xmlns:p14="http://schemas.microsoft.com/office/powerpoint/2010/main" val="28108982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4F9B3404-AB8C-409A-A91A-49191BBCFAF3}" type="slidenum">
              <a:rPr lang="ko-KR" altLang="en-US" smtClean="0"/>
              <a:t>8</a:t>
            </a:fld>
            <a:endParaRPr lang="ko-KR" altLang="en-US"/>
          </a:p>
        </p:txBody>
      </p:sp>
    </p:spTree>
    <p:extLst>
      <p:ext uri="{BB962C8B-B14F-4D97-AF65-F5344CB8AC3E}">
        <p14:creationId xmlns:p14="http://schemas.microsoft.com/office/powerpoint/2010/main" val="5231865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zh-CN" altLang="ko-KR" sz="1200" kern="1200" dirty="0">
                <a:solidFill>
                  <a:schemeClr val="tx1"/>
                </a:solidFill>
                <a:effectLst/>
                <a:latin typeface="+mn-lt"/>
                <a:ea typeface="+mn-ea"/>
                <a:cs typeface="+mn-cs"/>
              </a:rPr>
              <a:t>两条路径并非是平行的，在每个同学的身上都或多或少有所体现，但是会有一条路径在同学的经历中更为凸显。</a:t>
            </a:r>
            <a:endParaRPr lang="ko-KR" altLang="ko-KR" sz="1200" kern="1200" dirty="0">
              <a:solidFill>
                <a:schemeClr val="tx1"/>
              </a:solidFill>
              <a:effectLst/>
              <a:latin typeface="+mn-lt"/>
              <a:ea typeface="+mn-ea"/>
              <a:cs typeface="+mn-cs"/>
            </a:endParaRPr>
          </a:p>
          <a:p>
            <a:endParaRPr lang="ko-KR" altLang="en-US" dirty="0"/>
          </a:p>
        </p:txBody>
      </p:sp>
      <p:sp>
        <p:nvSpPr>
          <p:cNvPr id="4" name="슬라이드 번호 개체 틀 3"/>
          <p:cNvSpPr>
            <a:spLocks noGrp="1"/>
          </p:cNvSpPr>
          <p:nvPr>
            <p:ph type="sldNum" sz="quarter" idx="5"/>
          </p:nvPr>
        </p:nvSpPr>
        <p:spPr/>
        <p:txBody>
          <a:bodyPr/>
          <a:lstStyle/>
          <a:p>
            <a:fld id="{4F9B3404-AB8C-409A-A91A-49191BBCFAF3}" type="slidenum">
              <a:rPr lang="ko-KR" altLang="en-US" smtClean="0"/>
              <a:t>13</a:t>
            </a:fld>
            <a:endParaRPr lang="ko-KR" altLang="en-US"/>
          </a:p>
        </p:txBody>
      </p:sp>
    </p:spTree>
    <p:extLst>
      <p:ext uri="{BB962C8B-B14F-4D97-AF65-F5344CB8AC3E}">
        <p14:creationId xmlns:p14="http://schemas.microsoft.com/office/powerpoint/2010/main" val="42407168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zh-CN" altLang="ko-KR" sz="1200" dirty="0">
                <a:solidFill>
                  <a:srgbClr val="545454"/>
                </a:solidFill>
                <a:latin typeface="DengXian" panose="02010600030101010101" pitchFamily="2" charset="-122"/>
                <a:ea typeface="DengXian" panose="02010600030101010101" pitchFamily="2" charset="-122"/>
              </a:rPr>
              <a:t>自我效能感正是通过对这些信息的认知加工而形成的，而这些信息可以概括为四种形式</a:t>
            </a:r>
            <a:r>
              <a:rPr lang="en-US" altLang="ko-KR" sz="1200" dirty="0">
                <a:solidFill>
                  <a:srgbClr val="545454"/>
                </a:solidFill>
                <a:latin typeface="DengXian" panose="02010600030101010101" pitchFamily="2" charset="-122"/>
                <a:ea typeface="DengXian" panose="02010600030101010101" pitchFamily="2" charset="-122"/>
              </a:rPr>
              <a:t>—</a:t>
            </a:r>
          </a:p>
          <a:p>
            <a:pPr marL="0" marR="0" lvl="0" indent="0" algn="l" defTabSz="914400" rtl="0" eaLnBrk="1" fontAlgn="auto" latinLnBrk="1" hangingPunct="1">
              <a:lnSpc>
                <a:spcPct val="100000"/>
              </a:lnSpc>
              <a:spcBef>
                <a:spcPts val="0"/>
              </a:spcBef>
              <a:spcAft>
                <a:spcPts val="0"/>
              </a:spcAft>
              <a:buClrTx/>
              <a:buSzTx/>
              <a:buFontTx/>
              <a:buNone/>
              <a:tabLst/>
              <a:defRPr/>
            </a:pPr>
            <a:r>
              <a:rPr lang="zh-CN" altLang="ko-KR" sz="1200" kern="1200" dirty="0">
                <a:solidFill>
                  <a:schemeClr val="tx1"/>
                </a:solidFill>
                <a:effectLst/>
                <a:latin typeface="+mn-lt"/>
                <a:ea typeface="+mn-ea"/>
                <a:cs typeface="+mn-cs"/>
              </a:rPr>
              <a:t>主观效能感与环境信息、行为信息的交互作用。同学对自我效能信息的加工过程中，环境、行为效果使自我效能感形成、发展，在入学选择专业的过程中促使同学在并不一定准确的效能感下作出选择行为；而在入学后信息量的增加、心智的成熟等主客观因素交互影响下，自我效能感进一步修正，感受到在某一领域对自己的行为完成水平具有更高信念感，做出转换方向的决定。</a:t>
            </a:r>
            <a:endParaRPr lang="ko-KR" altLang="ko-KR" sz="1200" kern="1200" dirty="0">
              <a:solidFill>
                <a:schemeClr val="tx1"/>
              </a:solidFill>
              <a:effectLst/>
              <a:latin typeface="+mn-lt"/>
              <a:ea typeface="+mn-ea"/>
              <a:cs typeface="+mn-cs"/>
            </a:endParaRPr>
          </a:p>
          <a:p>
            <a:endParaRPr lang="ko-KR" altLang="en-US" dirty="0"/>
          </a:p>
        </p:txBody>
      </p:sp>
      <p:sp>
        <p:nvSpPr>
          <p:cNvPr id="4" name="슬라이드 번호 개체 틀 3"/>
          <p:cNvSpPr>
            <a:spLocks noGrp="1"/>
          </p:cNvSpPr>
          <p:nvPr>
            <p:ph type="sldNum" sz="quarter" idx="5"/>
          </p:nvPr>
        </p:nvSpPr>
        <p:spPr/>
        <p:txBody>
          <a:bodyPr/>
          <a:lstStyle/>
          <a:p>
            <a:fld id="{4F9B3404-AB8C-409A-A91A-49191BBCFAF3}" type="slidenum">
              <a:rPr lang="ko-KR" altLang="en-US" smtClean="0"/>
              <a:t>14</a:t>
            </a:fld>
            <a:endParaRPr lang="ko-KR" altLang="en-US"/>
          </a:p>
        </p:txBody>
      </p:sp>
    </p:spTree>
    <p:extLst>
      <p:ext uri="{BB962C8B-B14F-4D97-AF65-F5344CB8AC3E}">
        <p14:creationId xmlns:p14="http://schemas.microsoft.com/office/powerpoint/2010/main" val="36137739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12/8/2021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12/8/2021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12/8/2021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12/8/2021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8.png"/><Relationship Id="rId10" Type="http://schemas.openxmlformats.org/officeDocument/2006/relationships/image" Target="../media/image13.svg"/><Relationship Id="rId4" Type="http://schemas.openxmlformats.org/officeDocument/2006/relationships/image" Target="../media/image7.svg"/><Relationship Id="rId9" Type="http://schemas.openxmlformats.org/officeDocument/2006/relationships/image" Target="../media/image12.png"/></Relationships>
</file>

<file path=ppt/slides/_rels/slide11.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svg"/><Relationship Id="rId3" Type="http://schemas.openxmlformats.org/officeDocument/2006/relationships/image" Target="../media/image15.svg"/><Relationship Id="rId7" Type="http://schemas.openxmlformats.org/officeDocument/2006/relationships/image" Target="../media/image7.svg"/><Relationship Id="rId12" Type="http://schemas.openxmlformats.org/officeDocument/2006/relationships/image" Target="../media/image22.pn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6.png"/><Relationship Id="rId11" Type="http://schemas.openxmlformats.org/officeDocument/2006/relationships/image" Target="../media/image21.svg"/><Relationship Id="rId5" Type="http://schemas.openxmlformats.org/officeDocument/2006/relationships/image" Target="../media/image17.svg"/><Relationship Id="rId10" Type="http://schemas.openxmlformats.org/officeDocument/2006/relationships/image" Target="../media/image20.png"/><Relationship Id="rId4" Type="http://schemas.openxmlformats.org/officeDocument/2006/relationships/image" Target="../media/image16.png"/><Relationship Id="rId9" Type="http://schemas.openxmlformats.org/officeDocument/2006/relationships/image" Target="../media/image19.sv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3.svg"/></Relationships>
</file>

<file path=ppt/slides/_rels/slide13.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22.png"/><Relationship Id="rId3" Type="http://schemas.openxmlformats.org/officeDocument/2006/relationships/image" Target="../media/image14.png"/><Relationship Id="rId7" Type="http://schemas.openxmlformats.org/officeDocument/2006/relationships/image" Target="../media/image6.png"/><Relationship Id="rId12" Type="http://schemas.openxmlformats.org/officeDocument/2006/relationships/image" Target="../media/image21.sv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7.svg"/><Relationship Id="rId11" Type="http://schemas.openxmlformats.org/officeDocument/2006/relationships/image" Target="../media/image20.png"/><Relationship Id="rId5" Type="http://schemas.openxmlformats.org/officeDocument/2006/relationships/image" Target="../media/image16.png"/><Relationship Id="rId10" Type="http://schemas.openxmlformats.org/officeDocument/2006/relationships/image" Target="../media/image19.svg"/><Relationship Id="rId4" Type="http://schemas.openxmlformats.org/officeDocument/2006/relationships/image" Target="../media/image15.svg"/><Relationship Id="rId9" Type="http://schemas.openxmlformats.org/officeDocument/2006/relationships/image" Target="../media/image18.png"/><Relationship Id="rId14" Type="http://schemas.openxmlformats.org/officeDocument/2006/relationships/image" Target="../media/image23.svg"/></Relationships>
</file>

<file path=ppt/slides/_rels/slide1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7.svg"/><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3.svg"/></Relationships>
</file>

<file path=ppt/slides/_rels/slide16.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svg"/><Relationship Id="rId3" Type="http://schemas.openxmlformats.org/officeDocument/2006/relationships/image" Target="../media/image15.svg"/><Relationship Id="rId7" Type="http://schemas.openxmlformats.org/officeDocument/2006/relationships/image" Target="../media/image7.svg"/><Relationship Id="rId12" Type="http://schemas.openxmlformats.org/officeDocument/2006/relationships/image" Target="../media/image22.pn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6.png"/><Relationship Id="rId11" Type="http://schemas.openxmlformats.org/officeDocument/2006/relationships/image" Target="../media/image21.svg"/><Relationship Id="rId5" Type="http://schemas.openxmlformats.org/officeDocument/2006/relationships/image" Target="../media/image17.svg"/><Relationship Id="rId10" Type="http://schemas.openxmlformats.org/officeDocument/2006/relationships/image" Target="../media/image20.png"/><Relationship Id="rId4" Type="http://schemas.openxmlformats.org/officeDocument/2006/relationships/image" Target="../media/image16.png"/><Relationship Id="rId9" Type="http://schemas.openxmlformats.org/officeDocument/2006/relationships/image" Target="../media/image19.sv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3.sv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2.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4.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8.png"/><Relationship Id="rId10" Type="http://schemas.openxmlformats.org/officeDocument/2006/relationships/image" Target="../media/image13.svg"/><Relationship Id="rId4" Type="http://schemas.openxmlformats.org/officeDocument/2006/relationships/image" Target="../media/image7.svg"/><Relationship Id="rId9" Type="http://schemas.openxmlformats.org/officeDocument/2006/relationships/image" Target="../media/image12.png"/></Relationships>
</file>

<file path=ppt/slides/_rels/slide5.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8.png"/><Relationship Id="rId10" Type="http://schemas.openxmlformats.org/officeDocument/2006/relationships/image" Target="../media/image13.svg"/><Relationship Id="rId4" Type="http://schemas.openxmlformats.org/officeDocument/2006/relationships/image" Target="../media/image7.svg"/><Relationship Id="rId9"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3.sv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3.sv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소스 이미지 보기">
            <a:extLst>
              <a:ext uri="{FF2B5EF4-FFF2-40B4-BE49-F238E27FC236}">
                <a16:creationId xmlns:a16="http://schemas.microsoft.com/office/drawing/2014/main" id="{BB0E306B-10B3-46F2-9AF3-99C0AE70D0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71500"/>
            <a:ext cx="18288000" cy="1143000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3">
            <a:extLst>
              <a:ext uri="{FF2B5EF4-FFF2-40B4-BE49-F238E27FC236}">
                <a16:creationId xmlns:a16="http://schemas.microsoft.com/office/drawing/2014/main" id="{CD5C794C-B2FB-400B-A729-D3BA27C27F3F}"/>
              </a:ext>
            </a:extLst>
          </p:cNvPr>
          <p:cNvPicPr>
            <a:picLocks noChangeAspect="1"/>
          </p:cNvPicPr>
          <p:nvPr/>
        </p:nvPicPr>
        <p:blipFill>
          <a:blip r:embed="rId3">
            <a:alphaModFix amt="59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l="99" t="4880" b="39539"/>
          <a:stretch>
            <a:fillRect/>
          </a:stretch>
        </p:blipFill>
        <p:spPr>
          <a:xfrm>
            <a:off x="-556648" y="-209065"/>
            <a:ext cx="19401296" cy="10772625"/>
          </a:xfrm>
          <a:prstGeom prst="rect">
            <a:avLst/>
          </a:prstGeom>
        </p:spPr>
      </p:pic>
      <p:pic>
        <p:nvPicPr>
          <p:cNvPr id="5" name="Picture 5"/>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747" t="54771" b="33807"/>
          <a:stretch>
            <a:fillRect/>
          </a:stretch>
        </p:blipFill>
        <p:spPr>
          <a:xfrm>
            <a:off x="279035" y="276829"/>
            <a:ext cx="17702886" cy="323180"/>
          </a:xfrm>
          <a:prstGeom prst="rect">
            <a:avLst/>
          </a:prstGeom>
        </p:spPr>
      </p:pic>
      <p:pic>
        <p:nvPicPr>
          <p:cNvPr id="6" name="Picture 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101" t="54771" r="48211" b="41712"/>
          <a:stretch>
            <a:fillRect/>
          </a:stretch>
        </p:blipFill>
        <p:spPr>
          <a:xfrm rot="5400000">
            <a:off x="-4568223" y="5077133"/>
            <a:ext cx="9705337" cy="104731"/>
          </a:xfrm>
          <a:prstGeom prst="rect">
            <a:avLst/>
          </a:prstGeom>
        </p:spPr>
      </p:pic>
      <p:pic>
        <p:nvPicPr>
          <p:cNvPr id="7" name="Picture 7"/>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162" t="54771" r="48211" b="33399"/>
          <a:stretch>
            <a:fillRect/>
          </a:stretch>
        </p:blipFill>
        <p:spPr>
          <a:xfrm rot="5400000">
            <a:off x="12958777" y="4959023"/>
            <a:ext cx="9693907" cy="352381"/>
          </a:xfrm>
          <a:prstGeom prst="rect">
            <a:avLst/>
          </a:prstGeom>
        </p:spPr>
      </p:pic>
      <p:pic>
        <p:nvPicPr>
          <p:cNvPr id="8" name="Picture 8"/>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640" t="54771" b="29094"/>
          <a:stretch>
            <a:fillRect/>
          </a:stretch>
        </p:blipFill>
        <p:spPr>
          <a:xfrm>
            <a:off x="263982" y="9925720"/>
            <a:ext cx="17721936" cy="456530"/>
          </a:xfrm>
          <a:prstGeom prst="rect">
            <a:avLst/>
          </a:prstGeom>
        </p:spPr>
      </p:pic>
      <p:sp>
        <p:nvSpPr>
          <p:cNvPr id="10" name="TextBox 10"/>
          <p:cNvSpPr txBox="1"/>
          <p:nvPr/>
        </p:nvSpPr>
        <p:spPr>
          <a:xfrm>
            <a:off x="1536198" y="2918224"/>
            <a:ext cx="13218069" cy="2845138"/>
          </a:xfrm>
          <a:prstGeom prst="rect">
            <a:avLst/>
          </a:prstGeom>
        </p:spPr>
        <p:txBody>
          <a:bodyPr wrap="square" lIns="0" tIns="0" rIns="0" bIns="0" rtlCol="0" anchor="t">
            <a:spAutoFit/>
          </a:bodyPr>
          <a:lstStyle/>
          <a:p>
            <a:pPr>
              <a:lnSpc>
                <a:spcPts val="11328"/>
              </a:lnSpc>
            </a:pPr>
            <a:r>
              <a:rPr lang="zh-CN" altLang="en-US" sz="7200" spc="816" dirty="0">
                <a:solidFill>
                  <a:srgbClr val="FFFFFF"/>
                </a:solidFill>
                <a:latin typeface="DengXian" panose="02010600030101010101" pitchFamily="2" charset="-122"/>
                <a:ea typeface="DengXian" panose="02010600030101010101" pitchFamily="2" charset="-122"/>
              </a:rPr>
              <a:t>专业转换与自我认知更新的关联性研究</a:t>
            </a:r>
            <a:endParaRPr lang="en-US" sz="7200" spc="816" dirty="0">
              <a:solidFill>
                <a:srgbClr val="FFFFFF"/>
              </a:solidFill>
              <a:latin typeface="DengXian" panose="02010600030101010101" pitchFamily="2" charset="-122"/>
              <a:ea typeface="DengXian" panose="02010600030101010101" pitchFamily="2" charset="-122"/>
            </a:endParaRPr>
          </a:p>
        </p:txBody>
      </p:sp>
      <p:sp>
        <p:nvSpPr>
          <p:cNvPr id="15" name="TextBox 12">
            <a:extLst>
              <a:ext uri="{FF2B5EF4-FFF2-40B4-BE49-F238E27FC236}">
                <a16:creationId xmlns:a16="http://schemas.microsoft.com/office/drawing/2014/main" id="{84850F89-AB8A-46C9-AF2A-49139FB6BEF0}"/>
              </a:ext>
            </a:extLst>
          </p:cNvPr>
          <p:cNvSpPr txBox="1"/>
          <p:nvPr/>
        </p:nvSpPr>
        <p:spPr>
          <a:xfrm>
            <a:off x="1703600" y="6152085"/>
            <a:ext cx="8278600" cy="711349"/>
          </a:xfrm>
          <a:prstGeom prst="rect">
            <a:avLst/>
          </a:prstGeom>
        </p:spPr>
        <p:txBody>
          <a:bodyPr wrap="square" lIns="0" tIns="0" rIns="0" bIns="0" rtlCol="0" anchor="t">
            <a:spAutoFit/>
          </a:bodyPr>
          <a:lstStyle/>
          <a:p>
            <a:pPr algn="l">
              <a:lnSpc>
                <a:spcPts val="5880"/>
              </a:lnSpc>
            </a:pPr>
            <a:r>
              <a:rPr lang="zh-CN" altLang="en-US" sz="4200" spc="344" dirty="0">
                <a:solidFill>
                  <a:srgbClr val="FFFFFF"/>
                </a:solidFill>
                <a:latin typeface="DengXian" panose="02010600030101010101" pitchFamily="2" charset="-122"/>
                <a:ea typeface="DengXian" panose="02010600030101010101" pitchFamily="2" charset="-122"/>
              </a:rPr>
              <a:t>基于对元培学院同学的访谈调查</a:t>
            </a:r>
            <a:endParaRPr lang="en-US" sz="4200" spc="344" dirty="0">
              <a:solidFill>
                <a:srgbClr val="FFFFFF"/>
              </a:solidFill>
              <a:latin typeface="DengXian" panose="02010600030101010101" pitchFamily="2" charset="-122"/>
              <a:ea typeface="DengXian" panose="02010600030101010101" pitchFamily="2" charset="-122"/>
            </a:endParaRPr>
          </a:p>
        </p:txBody>
      </p:sp>
      <p:sp>
        <p:nvSpPr>
          <p:cNvPr id="16" name="TextBox 12">
            <a:extLst>
              <a:ext uri="{FF2B5EF4-FFF2-40B4-BE49-F238E27FC236}">
                <a16:creationId xmlns:a16="http://schemas.microsoft.com/office/drawing/2014/main" id="{807B63E4-D789-4FD6-AF53-D3768DF46EF8}"/>
              </a:ext>
            </a:extLst>
          </p:cNvPr>
          <p:cNvSpPr txBox="1"/>
          <p:nvPr/>
        </p:nvSpPr>
        <p:spPr>
          <a:xfrm>
            <a:off x="1718966" y="6988806"/>
            <a:ext cx="7440400" cy="1402243"/>
          </a:xfrm>
          <a:prstGeom prst="rect">
            <a:avLst/>
          </a:prstGeom>
        </p:spPr>
        <p:txBody>
          <a:bodyPr wrap="square" lIns="0" tIns="0" rIns="0" bIns="0" rtlCol="0" anchor="t">
            <a:spAutoFit/>
          </a:bodyPr>
          <a:lstStyle/>
          <a:p>
            <a:pPr algn="l">
              <a:lnSpc>
                <a:spcPts val="5880"/>
              </a:lnSpc>
            </a:pPr>
            <a:r>
              <a:rPr lang="zh-CN" altLang="en-US" sz="2400" spc="344" dirty="0">
                <a:solidFill>
                  <a:srgbClr val="FFFFFF"/>
                </a:solidFill>
                <a:latin typeface="DengXian" panose="02010600030101010101" pitchFamily="2" charset="-122"/>
                <a:ea typeface="DengXian" panose="02010600030101010101" pitchFamily="2" charset="-122"/>
              </a:rPr>
              <a:t>小组负责人：任远怡</a:t>
            </a:r>
            <a:endParaRPr lang="en-US" altLang="zh-CN" sz="2400" spc="344" dirty="0">
              <a:solidFill>
                <a:srgbClr val="FFFFFF"/>
              </a:solidFill>
              <a:latin typeface="DengXian" panose="02010600030101010101" pitchFamily="2" charset="-122"/>
              <a:ea typeface="DengXian" panose="02010600030101010101" pitchFamily="2" charset="-122"/>
            </a:endParaRPr>
          </a:p>
          <a:p>
            <a:pPr algn="l">
              <a:lnSpc>
                <a:spcPts val="5880"/>
              </a:lnSpc>
            </a:pPr>
            <a:r>
              <a:rPr lang="zh-CN" altLang="en-US" sz="2400" spc="344" dirty="0">
                <a:solidFill>
                  <a:srgbClr val="FFFFFF"/>
                </a:solidFill>
                <a:latin typeface="DengXian" panose="02010600030101010101" pitchFamily="2" charset="-122"/>
                <a:ea typeface="DengXian" panose="02010600030101010101" pitchFamily="2" charset="-122"/>
              </a:rPr>
              <a:t>组员：高淳 金镇雄</a:t>
            </a:r>
            <a:endParaRPr lang="en-US" sz="2400" spc="344" dirty="0">
              <a:solidFill>
                <a:srgbClr val="FFFFFF"/>
              </a:solidFill>
              <a:latin typeface="DengXian" panose="02010600030101010101" pitchFamily="2" charset="-122"/>
              <a:ea typeface="DengXian" panose="02010600030101010101" pitchFamily="2"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2" descr="소스 이미지 보기">
            <a:extLst>
              <a:ext uri="{FF2B5EF4-FFF2-40B4-BE49-F238E27FC236}">
                <a16:creationId xmlns:a16="http://schemas.microsoft.com/office/drawing/2014/main" id="{59D07388-75B7-4BAA-AA58-A851ED656D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71500"/>
            <a:ext cx="18288000" cy="114300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58112" r="6038" b="80794"/>
          <a:stretch>
            <a:fillRect/>
          </a:stretch>
        </p:blipFill>
        <p:spPr>
          <a:xfrm>
            <a:off x="1219270" y="1188361"/>
            <a:ext cx="15396247" cy="8231864"/>
          </a:xfrm>
          <a:prstGeom prst="rect">
            <a:avLst/>
          </a:prstGeom>
        </p:spPr>
      </p:pic>
      <p:pic>
        <p:nvPicPr>
          <p:cNvPr id="7" name="Picture 7"/>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4815292" y="3614738"/>
            <a:ext cx="3057525" cy="3057525"/>
          </a:xfrm>
          <a:prstGeom prst="rect">
            <a:avLst/>
          </a:prstGeom>
        </p:spPr>
      </p:pic>
      <p:pic>
        <p:nvPicPr>
          <p:cNvPr id="8" name="Picture 8"/>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rot="5400000">
            <a:off x="2061453" y="4606561"/>
            <a:ext cx="336543" cy="391329"/>
          </a:xfrm>
          <a:prstGeom prst="rect">
            <a:avLst/>
          </a:prstGeom>
        </p:spPr>
      </p:pic>
      <p:sp>
        <p:nvSpPr>
          <p:cNvPr id="9" name="TextBox 9"/>
          <p:cNvSpPr txBox="1"/>
          <p:nvPr/>
        </p:nvSpPr>
        <p:spPr>
          <a:xfrm>
            <a:off x="2890607" y="4336230"/>
            <a:ext cx="11837940" cy="795089"/>
          </a:xfrm>
          <a:prstGeom prst="rect">
            <a:avLst/>
          </a:prstGeom>
        </p:spPr>
        <p:txBody>
          <a:bodyPr wrap="square" lIns="0" tIns="0" rIns="0" bIns="0" rtlCol="0" anchor="t">
            <a:spAutoFit/>
          </a:bodyPr>
          <a:lstStyle/>
          <a:p>
            <a:pPr>
              <a:lnSpc>
                <a:spcPts val="6719"/>
              </a:lnSpc>
            </a:pPr>
            <a:r>
              <a:rPr lang="zh-CN" altLang="ko-KR" sz="4400" b="1" dirty="0">
                <a:latin typeface="DengXian" panose="02010600030101010101" pitchFamily="2" charset="-122"/>
                <a:ea typeface="DengXian" panose="02010600030101010101" pitchFamily="2" charset="-122"/>
              </a:rPr>
              <a:t>自我认知更新路径的整体考察</a:t>
            </a:r>
            <a:endParaRPr lang="en-US" altLang="ko-KR" sz="4400" dirty="0">
              <a:solidFill>
                <a:srgbClr val="07001E"/>
              </a:solidFill>
              <a:latin typeface="DengXian" panose="02010600030101010101" pitchFamily="2" charset="-122"/>
              <a:ea typeface="DengXian" panose="02010600030101010101" pitchFamily="2" charset="-122"/>
            </a:endParaRPr>
          </a:p>
        </p:txBody>
      </p:sp>
      <p:sp>
        <p:nvSpPr>
          <p:cNvPr id="10" name="TextBox 10"/>
          <p:cNvSpPr txBox="1"/>
          <p:nvPr/>
        </p:nvSpPr>
        <p:spPr>
          <a:xfrm>
            <a:off x="1912351" y="5482849"/>
            <a:ext cx="13794452" cy="1873333"/>
          </a:xfrm>
          <a:prstGeom prst="rect">
            <a:avLst/>
          </a:prstGeom>
        </p:spPr>
        <p:txBody>
          <a:bodyPr wrap="square" lIns="0" tIns="0" rIns="0" bIns="0" rtlCol="0" anchor="t">
            <a:spAutoFit/>
          </a:bodyPr>
          <a:lstStyle/>
          <a:p>
            <a:pPr lvl="1">
              <a:lnSpc>
                <a:spcPct val="150000"/>
              </a:lnSpc>
            </a:pPr>
            <a:r>
              <a:rPr lang="zh-CN" altLang="ko-KR" sz="2800" b="1" dirty="0">
                <a:latin typeface="DengXian" panose="02010600030101010101" pitchFamily="2" charset="-122"/>
                <a:ea typeface="DengXian" panose="02010600030101010101" pitchFamily="2" charset="-122"/>
              </a:rPr>
              <a:t>在心路历程上有着一定的</a:t>
            </a:r>
            <a:r>
              <a:rPr lang="zh-CN" altLang="ko-KR" sz="2800" b="1" u="sng" dirty="0">
                <a:latin typeface="DengXian" panose="02010600030101010101" pitchFamily="2" charset="-122"/>
                <a:ea typeface="DengXian" panose="02010600030101010101" pitchFamily="2" charset="-122"/>
              </a:rPr>
              <a:t>共通性</a:t>
            </a:r>
            <a:endParaRPr lang="en-US" altLang="zh-CN" sz="2800" b="1" u="sng" dirty="0">
              <a:latin typeface="DengXian" panose="02010600030101010101" pitchFamily="2" charset="-122"/>
              <a:ea typeface="DengXian" panose="02010600030101010101" pitchFamily="2" charset="-122"/>
            </a:endParaRPr>
          </a:p>
          <a:p>
            <a:pPr lvl="1">
              <a:lnSpc>
                <a:spcPct val="150000"/>
              </a:lnSpc>
            </a:pPr>
            <a:r>
              <a:rPr lang="zh-CN" altLang="ko-KR" sz="2800" dirty="0">
                <a:latin typeface="DengXian" panose="02010600030101010101" pitchFamily="2" charset="-122"/>
                <a:ea typeface="DengXian" panose="02010600030101010101" pitchFamily="2" charset="-122"/>
              </a:rPr>
              <a:t>最初对于专业的选择都很大程度上受到外界因素的影响</a:t>
            </a:r>
            <a:r>
              <a:rPr lang="zh-CN" altLang="en-US" sz="2800" dirty="0">
                <a:latin typeface="DengXian" panose="02010600030101010101" pitchFamily="2" charset="-122"/>
                <a:ea typeface="DengXian" panose="02010600030101010101" pitchFamily="2" charset="-122"/>
              </a:rPr>
              <a:t>（</a:t>
            </a:r>
            <a:r>
              <a:rPr lang="zh-CN" altLang="ko-KR" sz="2800" dirty="0">
                <a:latin typeface="DengXian" panose="02010600030101010101" pitchFamily="2" charset="-122"/>
                <a:ea typeface="DengXian" panose="02010600030101010101" pitchFamily="2" charset="-122"/>
              </a:rPr>
              <a:t>一个类似”祛魅”的过程</a:t>
            </a:r>
            <a:r>
              <a:rPr lang="zh-CN" altLang="en-US" sz="2800" dirty="0">
                <a:latin typeface="DengXian" panose="02010600030101010101" pitchFamily="2" charset="-122"/>
                <a:ea typeface="DengXian" panose="02010600030101010101" pitchFamily="2" charset="-122"/>
              </a:rPr>
              <a:t>）</a:t>
            </a:r>
            <a:endParaRPr lang="en-US" altLang="zh-CN" sz="2800" dirty="0">
              <a:latin typeface="DengXian" panose="02010600030101010101" pitchFamily="2" charset="-122"/>
              <a:ea typeface="DengXian" panose="02010600030101010101" pitchFamily="2" charset="-122"/>
            </a:endParaRPr>
          </a:p>
          <a:p>
            <a:pPr lvl="1">
              <a:lnSpc>
                <a:spcPct val="150000"/>
              </a:lnSpc>
            </a:pPr>
            <a:r>
              <a:rPr lang="zh-CN" altLang="ko-KR" sz="2800" dirty="0">
                <a:latin typeface="DengXian" panose="02010600030101010101" pitchFamily="2" charset="-122"/>
                <a:ea typeface="DengXian" panose="02010600030101010101" pitchFamily="2" charset="-122"/>
              </a:rPr>
              <a:t>在切实进入到专业学习之后</a:t>
            </a:r>
            <a:r>
              <a:rPr lang="zh-CN" altLang="en-US" sz="2800" dirty="0">
                <a:latin typeface="DengXian" panose="02010600030101010101" pitchFamily="2" charset="-122"/>
                <a:ea typeface="DengXian" panose="02010600030101010101" pitchFamily="2" charset="-122"/>
              </a:rPr>
              <a:t>，</a:t>
            </a:r>
            <a:r>
              <a:rPr lang="zh-CN" altLang="ko-KR" sz="2800" dirty="0">
                <a:latin typeface="DengXian" panose="02010600030101010101" pitchFamily="2" charset="-122"/>
                <a:ea typeface="DengXian" panose="02010600030101010101" pitchFamily="2" charset="-122"/>
              </a:rPr>
              <a:t>最终</a:t>
            </a:r>
            <a:r>
              <a:rPr lang="zh-CN" altLang="en-US" sz="2800" dirty="0">
                <a:latin typeface="DengXian" panose="02010600030101010101" pitchFamily="2" charset="-122"/>
                <a:ea typeface="DengXian" panose="02010600030101010101" pitchFamily="2" charset="-122"/>
              </a:rPr>
              <a:t>因各种原因</a:t>
            </a:r>
            <a:r>
              <a:rPr lang="zh-CN" altLang="ko-KR" sz="2800" dirty="0">
                <a:latin typeface="DengXian" panose="02010600030101010101" pitchFamily="2" charset="-122"/>
                <a:ea typeface="DengXian" panose="02010600030101010101" pitchFamily="2" charset="-122"/>
              </a:rPr>
              <a:t>出现了对于自我和整体环境认知的改变</a:t>
            </a:r>
            <a:endParaRPr lang="en-US" altLang="zh-CN" sz="2800" b="1" u="sng" dirty="0">
              <a:latin typeface="DengXian" panose="02010600030101010101" pitchFamily="2" charset="-122"/>
              <a:ea typeface="DengXian" panose="02010600030101010101" pitchFamily="2" charset="-122"/>
            </a:endParaRPr>
          </a:p>
        </p:txBody>
      </p:sp>
      <p:pic>
        <p:nvPicPr>
          <p:cNvPr id="17" name="Picture 17"/>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15607588" y="4336230"/>
            <a:ext cx="1504536" cy="1519733"/>
          </a:xfrm>
          <a:prstGeom prst="rect">
            <a:avLst/>
          </a:prstGeom>
        </p:spPr>
      </p:pic>
    </p:spTree>
    <p:extLst>
      <p:ext uri="{BB962C8B-B14F-4D97-AF65-F5344CB8AC3E}">
        <p14:creationId xmlns:p14="http://schemas.microsoft.com/office/powerpoint/2010/main" val="23370637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6263" t="9603" r="172"/>
          <a:stretch>
            <a:fillRect/>
          </a:stretch>
        </p:blipFill>
        <p:spPr>
          <a:xfrm rot="-955781">
            <a:off x="10265470" y="602192"/>
            <a:ext cx="10138255" cy="10492137"/>
          </a:xfrm>
          <a:prstGeom prst="rect">
            <a:avLst/>
          </a:prstGeom>
        </p:spPr>
      </p:pic>
      <p:pic>
        <p:nvPicPr>
          <p:cNvPr id="3" name="Picture 3"/>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5568944" y="1038394"/>
            <a:ext cx="1690356" cy="1690356"/>
          </a:xfrm>
          <a:prstGeom prst="rect">
            <a:avLst/>
          </a:prstGeom>
        </p:spPr>
      </p:pic>
      <p:pic>
        <p:nvPicPr>
          <p:cNvPr id="4" name="Picture 4"/>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3897638" y="3870838"/>
            <a:ext cx="1690356" cy="1690356"/>
          </a:xfrm>
          <a:prstGeom prst="rect">
            <a:avLst/>
          </a:prstGeom>
        </p:spPr>
      </p:pic>
      <p:pic>
        <p:nvPicPr>
          <p:cNvPr id="5" name="Picture 5"/>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2152640" y="6868024"/>
            <a:ext cx="1690356" cy="1690356"/>
          </a:xfrm>
          <a:prstGeom prst="rect">
            <a:avLst/>
          </a:prstGeom>
        </p:spPr>
      </p:pic>
      <p:pic>
        <p:nvPicPr>
          <p:cNvPr id="6" name="Picture 6"/>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57197" t="2770" b="87263"/>
          <a:stretch>
            <a:fillRect/>
          </a:stretch>
        </p:blipFill>
        <p:spPr>
          <a:xfrm>
            <a:off x="-12032" y="1056928"/>
            <a:ext cx="8646776" cy="1383691"/>
          </a:xfrm>
          <a:prstGeom prst="rect">
            <a:avLst/>
          </a:prstGeom>
        </p:spPr>
      </p:pic>
      <p:sp>
        <p:nvSpPr>
          <p:cNvPr id="7" name="TextBox 7"/>
          <p:cNvSpPr txBox="1"/>
          <p:nvPr/>
        </p:nvSpPr>
        <p:spPr>
          <a:xfrm>
            <a:off x="418551" y="1344367"/>
            <a:ext cx="9105900" cy="808811"/>
          </a:xfrm>
          <a:prstGeom prst="rect">
            <a:avLst/>
          </a:prstGeom>
        </p:spPr>
        <p:txBody>
          <a:bodyPr wrap="square" lIns="0" tIns="0" rIns="0" bIns="0" rtlCol="0" anchor="t">
            <a:spAutoFit/>
          </a:bodyPr>
          <a:lstStyle/>
          <a:p>
            <a:pPr>
              <a:lnSpc>
                <a:spcPts val="6719"/>
              </a:lnSpc>
            </a:pPr>
            <a:r>
              <a:rPr lang="zh-CN" altLang="ko-KR" sz="4800" b="1" dirty="0">
                <a:latin typeface="DengXian" panose="02010600030101010101" pitchFamily="2" charset="-122"/>
                <a:ea typeface="DengXian" panose="02010600030101010101" pitchFamily="2" charset="-122"/>
              </a:rPr>
              <a:t>自我认知更新路径的整体考察</a:t>
            </a:r>
            <a:endParaRPr lang="en-US" sz="4800" dirty="0">
              <a:solidFill>
                <a:srgbClr val="07001E"/>
              </a:solidFill>
              <a:latin typeface="DengXian" panose="02010600030101010101" pitchFamily="2" charset="-122"/>
              <a:ea typeface="DengXian" panose="02010600030101010101" pitchFamily="2" charset="-122"/>
            </a:endParaRPr>
          </a:p>
        </p:txBody>
      </p:sp>
      <p:sp>
        <p:nvSpPr>
          <p:cNvPr id="8" name="TextBox 8"/>
          <p:cNvSpPr txBox="1"/>
          <p:nvPr/>
        </p:nvSpPr>
        <p:spPr>
          <a:xfrm>
            <a:off x="646084" y="2728748"/>
            <a:ext cx="13196912" cy="7883568"/>
          </a:xfrm>
          <a:prstGeom prst="rect">
            <a:avLst/>
          </a:prstGeom>
        </p:spPr>
        <p:txBody>
          <a:bodyPr wrap="square" lIns="0" tIns="0" rIns="0" bIns="0" rtlCol="0" anchor="t">
            <a:spAutoFit/>
          </a:bodyPr>
          <a:lstStyle/>
          <a:p>
            <a:pPr algn="l">
              <a:lnSpc>
                <a:spcPct val="150000"/>
              </a:lnSpc>
            </a:pPr>
            <a:r>
              <a:rPr lang="zh-CN" altLang="ko-KR" sz="3200" dirty="0">
                <a:solidFill>
                  <a:srgbClr val="545454"/>
                </a:solidFill>
                <a:latin typeface="DengXian" panose="02010600030101010101" pitchFamily="2" charset="-122"/>
                <a:ea typeface="DengXian" panose="02010600030101010101" pitchFamily="2" charset="-122"/>
              </a:rPr>
              <a:t>初步以</a:t>
            </a:r>
            <a:r>
              <a:rPr lang="zh-CN" altLang="ko-KR" sz="3200" b="1" dirty="0">
                <a:solidFill>
                  <a:srgbClr val="545454"/>
                </a:solidFill>
                <a:latin typeface="DengXian" panose="02010600030101010101" pitchFamily="2" charset="-122"/>
                <a:ea typeface="DengXian" panose="02010600030101010101" pitchFamily="2" charset="-122"/>
              </a:rPr>
              <a:t>社群性</a:t>
            </a:r>
            <a:r>
              <a:rPr lang="zh-CN" altLang="ko-KR" sz="3200" dirty="0">
                <a:solidFill>
                  <a:srgbClr val="545454"/>
                </a:solidFill>
                <a:latin typeface="DengXian" panose="02010600030101010101" pitchFamily="2" charset="-122"/>
                <a:ea typeface="DengXian" panose="02010600030101010101" pitchFamily="2" charset="-122"/>
              </a:rPr>
              <a:t>和</a:t>
            </a:r>
            <a:r>
              <a:rPr lang="zh-CN" altLang="ko-KR" sz="3200" b="1" dirty="0">
                <a:solidFill>
                  <a:srgbClr val="545454"/>
                </a:solidFill>
                <a:latin typeface="DengXian" panose="02010600030101010101" pitchFamily="2" charset="-122"/>
                <a:ea typeface="DengXian" panose="02010600030101010101" pitchFamily="2" charset="-122"/>
              </a:rPr>
              <a:t>能动性</a:t>
            </a:r>
            <a:r>
              <a:rPr lang="zh-CN" altLang="ko-KR" sz="3200" dirty="0">
                <a:solidFill>
                  <a:srgbClr val="545454"/>
                </a:solidFill>
                <a:latin typeface="DengXian" panose="02010600030101010101" pitchFamily="2" charset="-122"/>
                <a:ea typeface="DengXian" panose="02010600030101010101" pitchFamily="2" charset="-122"/>
              </a:rPr>
              <a:t>两个维度来解释自我认知的发展过程</a:t>
            </a:r>
            <a:endParaRPr lang="en-US" altLang="zh-CN" sz="3200" dirty="0">
              <a:solidFill>
                <a:srgbClr val="545454"/>
              </a:solidFill>
              <a:latin typeface="DengXian" panose="02010600030101010101" pitchFamily="2" charset="-122"/>
              <a:ea typeface="DengXian" panose="02010600030101010101" pitchFamily="2" charset="-122"/>
            </a:endParaRPr>
          </a:p>
          <a:p>
            <a:pPr>
              <a:lnSpc>
                <a:spcPct val="150000"/>
              </a:lnSpc>
            </a:pPr>
            <a:r>
              <a:rPr lang="zh-CN" altLang="ko-KR" sz="3200" b="1" u="sng" dirty="0">
                <a:solidFill>
                  <a:srgbClr val="545454"/>
                </a:solidFill>
                <a:latin typeface="DengXian" panose="02010600030101010101" pitchFamily="2" charset="-122"/>
                <a:ea typeface="DengXian" panose="02010600030101010101" pitchFamily="2" charset="-122"/>
              </a:rPr>
              <a:t>社群性</a:t>
            </a:r>
            <a:r>
              <a:rPr lang="zh-CN" altLang="en-US" sz="3200" b="1" u="sng" dirty="0">
                <a:solidFill>
                  <a:srgbClr val="545454"/>
                </a:solidFill>
                <a:latin typeface="DengXian" panose="02010600030101010101" pitchFamily="2" charset="-122"/>
                <a:ea typeface="DengXian" panose="02010600030101010101" pitchFamily="2" charset="-122"/>
              </a:rPr>
              <a:t>：</a:t>
            </a:r>
            <a:endParaRPr lang="en-US" altLang="zh-CN" sz="3200" b="1" u="sng" dirty="0">
              <a:solidFill>
                <a:srgbClr val="545454"/>
              </a:solidFill>
              <a:latin typeface="DengXian" panose="02010600030101010101" pitchFamily="2" charset="-122"/>
              <a:ea typeface="DengXian" panose="02010600030101010101" pitchFamily="2" charset="-122"/>
            </a:endParaRPr>
          </a:p>
          <a:p>
            <a:pPr lvl="1">
              <a:lnSpc>
                <a:spcPct val="150000"/>
              </a:lnSpc>
            </a:pPr>
            <a:r>
              <a:rPr lang="zh-CN" altLang="ko-KR" sz="3200" dirty="0">
                <a:solidFill>
                  <a:srgbClr val="545454"/>
                </a:solidFill>
                <a:latin typeface="DengXian" panose="02010600030101010101" pitchFamily="2" charset="-122"/>
                <a:ea typeface="DengXian" panose="02010600030101010101" pitchFamily="2" charset="-122"/>
              </a:rPr>
              <a:t>环境对人认知的影响</a:t>
            </a:r>
            <a:r>
              <a:rPr lang="zh-CN" altLang="en-US" sz="3200" dirty="0">
                <a:solidFill>
                  <a:srgbClr val="545454"/>
                </a:solidFill>
                <a:latin typeface="DengXian" panose="02010600030101010101" pitchFamily="2" charset="-122"/>
                <a:ea typeface="DengXian" panose="02010600030101010101" pitchFamily="2" charset="-122"/>
              </a:rPr>
              <a:t>（</a:t>
            </a:r>
            <a:r>
              <a:rPr lang="zh-CN" altLang="ko-KR" sz="3200" dirty="0">
                <a:solidFill>
                  <a:srgbClr val="545454"/>
                </a:solidFill>
                <a:latin typeface="DengXian" panose="02010600030101010101" pitchFamily="2" charset="-122"/>
                <a:ea typeface="DengXian" panose="02010600030101010101" pitchFamily="2" charset="-122"/>
              </a:rPr>
              <a:t>社会舆论等常识性的影响因素</a:t>
            </a:r>
            <a:r>
              <a:rPr lang="zh-CN" altLang="en-US" sz="3200" dirty="0">
                <a:solidFill>
                  <a:srgbClr val="545454"/>
                </a:solidFill>
                <a:latin typeface="DengXian" panose="02010600030101010101" pitchFamily="2" charset="-122"/>
                <a:ea typeface="DengXian" panose="02010600030101010101" pitchFamily="2" charset="-122"/>
              </a:rPr>
              <a:t>）</a:t>
            </a:r>
            <a:endParaRPr lang="en-US" altLang="zh-CN" sz="3200" dirty="0">
              <a:solidFill>
                <a:srgbClr val="545454"/>
              </a:solidFill>
              <a:latin typeface="DengXian" panose="02010600030101010101" pitchFamily="2" charset="-122"/>
              <a:ea typeface="DengXian" panose="02010600030101010101" pitchFamily="2" charset="-122"/>
            </a:endParaRPr>
          </a:p>
          <a:p>
            <a:pPr lvl="1">
              <a:lnSpc>
                <a:spcPct val="150000"/>
              </a:lnSpc>
            </a:pPr>
            <a:r>
              <a:rPr lang="zh-CN" altLang="ko-KR" sz="3200" dirty="0">
                <a:solidFill>
                  <a:srgbClr val="545454"/>
                </a:solidFill>
                <a:latin typeface="DengXian" panose="02010600030101010101" pitchFamily="2" charset="-122"/>
                <a:ea typeface="DengXian" panose="02010600030101010101" pitchFamily="2" charset="-122"/>
              </a:rPr>
              <a:t>布迪厄所说的“内化的历史”，通过体现于身体而实现的集体的个人化</a:t>
            </a:r>
            <a:endParaRPr lang="en-US" altLang="zh-CN" sz="3200" dirty="0">
              <a:solidFill>
                <a:srgbClr val="545454"/>
              </a:solidFill>
              <a:latin typeface="DengXian" panose="02010600030101010101" pitchFamily="2" charset="-122"/>
              <a:ea typeface="DengXian" panose="02010600030101010101" pitchFamily="2" charset="-122"/>
            </a:endParaRPr>
          </a:p>
          <a:p>
            <a:pPr lvl="1">
              <a:lnSpc>
                <a:spcPct val="150000"/>
              </a:lnSpc>
            </a:pPr>
            <a:r>
              <a:rPr lang="zh-CN" altLang="ko-KR" sz="3200" dirty="0">
                <a:solidFill>
                  <a:srgbClr val="545454"/>
                </a:solidFill>
                <a:latin typeface="DengXian" panose="02010600030101010101" pitchFamily="2" charset="-122"/>
                <a:ea typeface="DengXian" panose="02010600030101010101" pitchFamily="2" charset="-122"/>
              </a:rPr>
              <a:t>无意识且潜移默化的</a:t>
            </a:r>
            <a:endParaRPr lang="en-US" altLang="zh-CN" sz="3200" dirty="0">
              <a:solidFill>
                <a:srgbClr val="545454"/>
              </a:solidFill>
              <a:latin typeface="DengXian" panose="02010600030101010101" pitchFamily="2" charset="-122"/>
              <a:ea typeface="DengXian" panose="02010600030101010101" pitchFamily="2" charset="-122"/>
            </a:endParaRPr>
          </a:p>
          <a:p>
            <a:pPr>
              <a:lnSpc>
                <a:spcPct val="150000"/>
              </a:lnSpc>
            </a:pPr>
            <a:r>
              <a:rPr lang="zh-CN" altLang="ko-KR" sz="3200" b="1" u="sng" dirty="0">
                <a:solidFill>
                  <a:srgbClr val="545454"/>
                </a:solidFill>
                <a:latin typeface="DengXian" panose="02010600030101010101" pitchFamily="2" charset="-122"/>
                <a:ea typeface="DengXian" panose="02010600030101010101" pitchFamily="2" charset="-122"/>
              </a:rPr>
              <a:t>能动性</a:t>
            </a:r>
            <a:r>
              <a:rPr lang="zh-CN" altLang="en-US" sz="3200" b="1" u="sng" dirty="0">
                <a:solidFill>
                  <a:srgbClr val="545454"/>
                </a:solidFill>
                <a:latin typeface="DengXian" panose="02010600030101010101" pitchFamily="2" charset="-122"/>
                <a:ea typeface="DengXian" panose="02010600030101010101" pitchFamily="2" charset="-122"/>
              </a:rPr>
              <a:t>：</a:t>
            </a:r>
            <a:endParaRPr lang="en-US" altLang="zh-CN" sz="3200" b="1" u="sng" dirty="0">
              <a:solidFill>
                <a:srgbClr val="545454"/>
              </a:solidFill>
              <a:latin typeface="DengXian" panose="02010600030101010101" pitchFamily="2" charset="-122"/>
              <a:ea typeface="DengXian" panose="02010600030101010101" pitchFamily="2" charset="-122"/>
            </a:endParaRPr>
          </a:p>
          <a:p>
            <a:pPr lvl="1">
              <a:lnSpc>
                <a:spcPct val="150000"/>
              </a:lnSpc>
            </a:pPr>
            <a:r>
              <a:rPr lang="zh-CN" altLang="ko-KR" sz="3200" dirty="0">
                <a:solidFill>
                  <a:srgbClr val="545454"/>
                </a:solidFill>
                <a:latin typeface="DengXian" panose="02010600030101010101" pitchFamily="2" charset="-122"/>
                <a:ea typeface="DengXian" panose="02010600030101010101" pitchFamily="2" charset="-122"/>
              </a:rPr>
              <a:t>个体独特的生命史</a:t>
            </a:r>
            <a:endParaRPr lang="en-US" altLang="zh-CN" sz="3200" dirty="0">
              <a:solidFill>
                <a:srgbClr val="545454"/>
              </a:solidFill>
              <a:latin typeface="DengXian" panose="02010600030101010101" pitchFamily="2" charset="-122"/>
              <a:ea typeface="DengXian" panose="02010600030101010101" pitchFamily="2" charset="-122"/>
            </a:endParaRPr>
          </a:p>
          <a:p>
            <a:pPr lvl="1">
              <a:lnSpc>
                <a:spcPct val="150000"/>
              </a:lnSpc>
            </a:pPr>
            <a:r>
              <a:rPr lang="zh-CN" altLang="ko-KR" sz="3200" dirty="0">
                <a:solidFill>
                  <a:srgbClr val="545454"/>
                </a:solidFill>
                <a:latin typeface="DengXian" panose="02010600030101010101" pitchFamily="2" charset="-122"/>
                <a:ea typeface="DengXian" panose="02010600030101010101" pitchFamily="2" charset="-122"/>
              </a:rPr>
              <a:t>具体的个人经验以及对其做出的具体的情感和行动反馈</a:t>
            </a:r>
            <a:endParaRPr lang="en-US" altLang="zh-CN" sz="3200" dirty="0">
              <a:solidFill>
                <a:srgbClr val="545454"/>
              </a:solidFill>
              <a:latin typeface="DengXian" panose="02010600030101010101" pitchFamily="2" charset="-122"/>
              <a:ea typeface="DengXian" panose="02010600030101010101" pitchFamily="2" charset="-122"/>
            </a:endParaRPr>
          </a:p>
          <a:p>
            <a:pPr lvl="1">
              <a:lnSpc>
                <a:spcPct val="150000"/>
              </a:lnSpc>
            </a:pPr>
            <a:r>
              <a:rPr lang="zh-CN" altLang="ko-KR" sz="3200" dirty="0">
                <a:solidFill>
                  <a:srgbClr val="545454"/>
                </a:solidFill>
                <a:latin typeface="DengXian" panose="02010600030101010101" pitchFamily="2" charset="-122"/>
                <a:ea typeface="DengXian" panose="02010600030101010101" pitchFamily="2" charset="-122"/>
              </a:rPr>
              <a:t>有意识且有精确的时段的</a:t>
            </a:r>
            <a:endParaRPr lang="en-US" altLang="zh-CN" sz="3200" dirty="0">
              <a:solidFill>
                <a:srgbClr val="545454"/>
              </a:solidFill>
              <a:latin typeface="DengXian" panose="02010600030101010101" pitchFamily="2" charset="-122"/>
              <a:ea typeface="DengXian" panose="02010600030101010101" pitchFamily="2" charset="-122"/>
            </a:endParaRPr>
          </a:p>
          <a:p>
            <a:pPr>
              <a:lnSpc>
                <a:spcPct val="150000"/>
              </a:lnSpc>
            </a:pPr>
            <a:r>
              <a:rPr lang="zh-CN" altLang="ko-KR" sz="3200" dirty="0">
                <a:solidFill>
                  <a:srgbClr val="545454"/>
                </a:solidFill>
                <a:latin typeface="DengXian" panose="02010600030101010101" pitchFamily="2" charset="-122"/>
                <a:ea typeface="DengXian" panose="02010600030101010101" pitchFamily="2" charset="-122"/>
              </a:rPr>
              <a:t>两者并非绝对对立，而是存在着交互影响现象的</a:t>
            </a:r>
            <a:endParaRPr lang="en-US" altLang="zh-CN" sz="3200" dirty="0">
              <a:solidFill>
                <a:srgbClr val="545454"/>
              </a:solidFill>
              <a:latin typeface="DengXian" panose="02010600030101010101" pitchFamily="2" charset="-122"/>
              <a:ea typeface="DengXian" panose="02010600030101010101" pitchFamily="2" charset="-122"/>
            </a:endParaRPr>
          </a:p>
          <a:p>
            <a:pPr algn="l">
              <a:lnSpc>
                <a:spcPts val="3600"/>
              </a:lnSpc>
            </a:pPr>
            <a:endParaRPr lang="en-US" sz="4400" dirty="0">
              <a:solidFill>
                <a:srgbClr val="545454"/>
              </a:solidFill>
              <a:latin typeface="DengXian" panose="02010600030101010101" pitchFamily="2" charset="-122"/>
              <a:ea typeface="DengXian" panose="02010600030101010101" pitchFamily="2" charset="-122"/>
            </a:endParaRPr>
          </a:p>
        </p:txBody>
      </p:sp>
      <p:pic>
        <p:nvPicPr>
          <p:cNvPr id="9" name="Picture 9"/>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6087038" y="1462041"/>
            <a:ext cx="692267" cy="804962"/>
          </a:xfrm>
          <a:prstGeom prst="rect">
            <a:avLst/>
          </a:prstGeom>
        </p:spPr>
      </p:pic>
      <p:pic>
        <p:nvPicPr>
          <p:cNvPr id="10" name="Picture 10"/>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14341522" y="4299778"/>
            <a:ext cx="897937" cy="888958"/>
          </a:xfrm>
          <a:prstGeom prst="rect">
            <a:avLst/>
          </a:prstGeom>
        </p:spPr>
      </p:pic>
      <p:pic>
        <p:nvPicPr>
          <p:cNvPr id="11" name="Picture 11"/>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12639818" y="7315973"/>
            <a:ext cx="716000" cy="832558"/>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 descr="소스 이미지 보기">
            <a:extLst>
              <a:ext uri="{FF2B5EF4-FFF2-40B4-BE49-F238E27FC236}">
                <a16:creationId xmlns:a16="http://schemas.microsoft.com/office/drawing/2014/main" id="{876F504E-7B18-41AA-96F8-1F66951A9F7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3125" r="18673"/>
          <a:stretch/>
        </p:blipFill>
        <p:spPr bwMode="auto">
          <a:xfrm>
            <a:off x="11849099" y="-571500"/>
            <a:ext cx="6986337" cy="11430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5"/>
          <p:cNvSpPr txBox="1"/>
          <p:nvPr/>
        </p:nvSpPr>
        <p:spPr>
          <a:xfrm>
            <a:off x="589824" y="798838"/>
            <a:ext cx="9488351" cy="2140907"/>
          </a:xfrm>
          <a:prstGeom prst="rect">
            <a:avLst/>
          </a:prstGeom>
        </p:spPr>
        <p:txBody>
          <a:bodyPr wrap="square" lIns="0" tIns="0" rIns="0" bIns="0" rtlCol="0" anchor="t">
            <a:spAutoFit/>
          </a:bodyPr>
          <a:lstStyle/>
          <a:p>
            <a:pPr>
              <a:lnSpc>
                <a:spcPct val="150000"/>
              </a:lnSpc>
            </a:pPr>
            <a:r>
              <a:rPr lang="zh-CN" altLang="ko-KR" sz="3200" b="1" dirty="0">
                <a:solidFill>
                  <a:srgbClr val="545454"/>
                </a:solidFill>
                <a:latin typeface="DengXian" panose="02010600030101010101" pitchFamily="2" charset="-122"/>
                <a:ea typeface="DengXian" panose="02010600030101010101" pitchFamily="2" charset="-122"/>
              </a:rPr>
              <a:t>在社群性信息占主导的时候，信息不对称产生的影响会在一定程度上放大，驱使个体做出</a:t>
            </a:r>
            <a:r>
              <a:rPr lang="zh-CN" altLang="ko-KR" sz="3200" b="1" u="sng" dirty="0">
                <a:solidFill>
                  <a:srgbClr val="545454"/>
                </a:solidFill>
                <a:latin typeface="DengXian" panose="02010600030101010101" pitchFamily="2" charset="-122"/>
                <a:ea typeface="DengXian" panose="02010600030101010101" pitchFamily="2" charset="-122"/>
              </a:rPr>
              <a:t>群体普遍认为的</a:t>
            </a:r>
            <a:r>
              <a:rPr lang="zh-CN" altLang="en-US" sz="3200" b="1" u="sng" dirty="0">
                <a:solidFill>
                  <a:srgbClr val="545454"/>
                </a:solidFill>
                <a:latin typeface="DengXian" panose="02010600030101010101" pitchFamily="2" charset="-122"/>
                <a:ea typeface="DengXian" panose="02010600030101010101" pitchFamily="2" charset="-122"/>
              </a:rPr>
              <a:t>“</a:t>
            </a:r>
            <a:r>
              <a:rPr lang="zh-CN" altLang="ko-KR" sz="3200" b="1" u="sng" dirty="0">
                <a:solidFill>
                  <a:srgbClr val="545454"/>
                </a:solidFill>
                <a:latin typeface="DengXian" panose="02010600030101010101" pitchFamily="2" charset="-122"/>
                <a:ea typeface="DengXian" panose="02010600030101010101" pitchFamily="2" charset="-122"/>
              </a:rPr>
              <a:t>合理</a:t>
            </a:r>
            <a:r>
              <a:rPr lang="zh-CN" altLang="en-US" sz="3200" b="1" u="sng" dirty="0">
                <a:solidFill>
                  <a:srgbClr val="545454"/>
                </a:solidFill>
                <a:latin typeface="DengXian" panose="02010600030101010101" pitchFamily="2" charset="-122"/>
                <a:ea typeface="DengXian" panose="02010600030101010101" pitchFamily="2" charset="-122"/>
              </a:rPr>
              <a:t>”</a:t>
            </a:r>
            <a:r>
              <a:rPr lang="zh-CN" altLang="ko-KR" sz="3200" b="1" u="sng" dirty="0">
                <a:solidFill>
                  <a:srgbClr val="545454"/>
                </a:solidFill>
                <a:latin typeface="DengXian" panose="02010600030101010101" pitchFamily="2" charset="-122"/>
                <a:ea typeface="DengXian" panose="02010600030101010101" pitchFamily="2" charset="-122"/>
              </a:rPr>
              <a:t>而非处于自身实际情况的</a:t>
            </a:r>
            <a:r>
              <a:rPr lang="zh-CN" altLang="en-US" sz="3200" b="1" u="sng" dirty="0">
                <a:solidFill>
                  <a:srgbClr val="545454"/>
                </a:solidFill>
                <a:latin typeface="DengXian" panose="02010600030101010101" pitchFamily="2" charset="-122"/>
                <a:ea typeface="DengXian" panose="02010600030101010101" pitchFamily="2" charset="-122"/>
              </a:rPr>
              <a:t>“</a:t>
            </a:r>
            <a:r>
              <a:rPr lang="zh-CN" altLang="ko-KR" sz="3200" b="1" u="sng" dirty="0">
                <a:solidFill>
                  <a:srgbClr val="545454"/>
                </a:solidFill>
                <a:latin typeface="DengXian" panose="02010600030101010101" pitchFamily="2" charset="-122"/>
                <a:ea typeface="DengXian" panose="02010600030101010101" pitchFamily="2" charset="-122"/>
              </a:rPr>
              <a:t>理性</a:t>
            </a:r>
            <a:r>
              <a:rPr lang="zh-CN" altLang="en-US" sz="3200" b="1" u="sng" dirty="0">
                <a:solidFill>
                  <a:srgbClr val="545454"/>
                </a:solidFill>
                <a:latin typeface="DengXian" panose="02010600030101010101" pitchFamily="2" charset="-122"/>
                <a:ea typeface="DengXian" panose="02010600030101010101" pitchFamily="2" charset="-122"/>
              </a:rPr>
              <a:t>”</a:t>
            </a:r>
            <a:r>
              <a:rPr lang="zh-CN" altLang="ko-KR" sz="3200" b="1" u="sng" dirty="0">
                <a:solidFill>
                  <a:srgbClr val="545454"/>
                </a:solidFill>
                <a:latin typeface="DengXian" panose="02010600030101010101" pitchFamily="2" charset="-122"/>
                <a:ea typeface="DengXian" panose="02010600030101010101" pitchFamily="2" charset="-122"/>
              </a:rPr>
              <a:t>的选择。</a:t>
            </a:r>
            <a:endParaRPr lang="en-US" sz="4000" b="1" u="sng" dirty="0">
              <a:solidFill>
                <a:srgbClr val="545454"/>
              </a:solidFill>
              <a:latin typeface="DengXian" panose="02010600030101010101" pitchFamily="2" charset="-122"/>
              <a:ea typeface="DengXian" panose="02010600030101010101" pitchFamily="2" charset="-122"/>
            </a:endParaRPr>
          </a:p>
        </p:txBody>
      </p:sp>
      <p:sp>
        <p:nvSpPr>
          <p:cNvPr id="6" name="TextBox 6"/>
          <p:cNvSpPr txBox="1"/>
          <p:nvPr/>
        </p:nvSpPr>
        <p:spPr>
          <a:xfrm>
            <a:off x="908661" y="3742870"/>
            <a:ext cx="10992576" cy="5751318"/>
          </a:xfrm>
          <a:prstGeom prst="rect">
            <a:avLst/>
          </a:prstGeom>
        </p:spPr>
        <p:txBody>
          <a:bodyPr wrap="square" lIns="0" tIns="0" rIns="0" bIns="0" rtlCol="0" anchor="t">
            <a:spAutoFit/>
          </a:bodyPr>
          <a:lstStyle/>
          <a:p>
            <a:pPr>
              <a:lnSpc>
                <a:spcPct val="150000"/>
              </a:lnSpc>
            </a:pPr>
            <a:r>
              <a:rPr lang="zh-CN" altLang="ko-KR" sz="2800" dirty="0">
                <a:solidFill>
                  <a:srgbClr val="545454"/>
                </a:solidFill>
                <a:latin typeface="DengXian" panose="02010600030101010101" pitchFamily="2" charset="-122"/>
                <a:ea typeface="DengXian" panose="02010600030101010101" pitchFamily="2" charset="-122"/>
              </a:rPr>
              <a:t>在最初学习数学基础课</a:t>
            </a:r>
            <a:r>
              <a:rPr lang="zh-CN" altLang="en-US" sz="2800" dirty="0">
                <a:solidFill>
                  <a:srgbClr val="545454"/>
                </a:solidFill>
                <a:latin typeface="DengXian" panose="02010600030101010101" pitchFamily="2" charset="-122"/>
                <a:ea typeface="DengXian" panose="02010600030101010101" pitchFamily="2" charset="-122"/>
              </a:rPr>
              <a:t>时</a:t>
            </a:r>
            <a:r>
              <a:rPr lang="zh-CN" altLang="ko-KR" sz="2800" dirty="0">
                <a:solidFill>
                  <a:srgbClr val="545454"/>
                </a:solidFill>
                <a:latin typeface="DengXian" panose="02010600030101010101" pitchFamily="2" charset="-122"/>
                <a:ea typeface="DengXian" panose="02010600030101010101" pitchFamily="2" charset="-122"/>
              </a:rPr>
              <a:t>，因为初入大学并不适应</a:t>
            </a:r>
            <a:r>
              <a:rPr lang="zh-CN" altLang="en-US" sz="2800" dirty="0">
                <a:solidFill>
                  <a:srgbClr val="545454"/>
                </a:solidFill>
                <a:latin typeface="DengXian" panose="02010600030101010101" pitchFamily="2" charset="-122"/>
                <a:ea typeface="DengXian" panose="02010600030101010101" pitchFamily="2" charset="-122"/>
              </a:rPr>
              <a:t>，</a:t>
            </a:r>
            <a:r>
              <a:rPr lang="zh-CN" altLang="ko-KR" sz="2800" dirty="0">
                <a:solidFill>
                  <a:srgbClr val="545454"/>
                </a:solidFill>
                <a:latin typeface="DengXian" panose="02010600030101010101" pitchFamily="2" charset="-122"/>
                <a:ea typeface="DengXian" panose="02010600030101010101" pitchFamily="2" charset="-122"/>
              </a:rPr>
              <a:t>没有合适的学习方法，学业上受到了较大挫折。当时的学长学姐和教务老师给出的建议都集中于对他个人能力的判断。因为这些反馈对自己的能力产生了怀疑，并做出了第一次转专业的选择。</a:t>
            </a:r>
            <a:endParaRPr lang="en-US" altLang="zh-CN" sz="2800" dirty="0">
              <a:solidFill>
                <a:srgbClr val="545454"/>
              </a:solidFill>
              <a:latin typeface="DengXian" panose="02010600030101010101" pitchFamily="2" charset="-122"/>
              <a:ea typeface="DengXian" panose="02010600030101010101" pitchFamily="2" charset="-122"/>
            </a:endParaRPr>
          </a:p>
          <a:p>
            <a:pPr>
              <a:lnSpc>
                <a:spcPct val="150000"/>
              </a:lnSpc>
            </a:pPr>
            <a:r>
              <a:rPr lang="zh-CN" altLang="ko-KR" sz="2800" b="1" dirty="0">
                <a:solidFill>
                  <a:srgbClr val="545454"/>
                </a:solidFill>
                <a:latin typeface="DengXian" panose="02010600030101010101" pitchFamily="2" charset="-122"/>
                <a:ea typeface="DengXian" panose="02010600030101010101" pitchFamily="2" charset="-122"/>
              </a:rPr>
              <a:t>这次改变仍是社群性主导的，是在周围人对他的境遇做出的判断基础上选择跟从的结果。</a:t>
            </a:r>
            <a:endParaRPr lang="en-US" altLang="zh-CN" sz="2800" b="1" dirty="0">
              <a:solidFill>
                <a:srgbClr val="545454"/>
              </a:solidFill>
              <a:latin typeface="DengXian" panose="02010600030101010101" pitchFamily="2" charset="-122"/>
              <a:ea typeface="DengXian" panose="02010600030101010101" pitchFamily="2" charset="-122"/>
            </a:endParaRPr>
          </a:p>
          <a:p>
            <a:pPr>
              <a:lnSpc>
                <a:spcPct val="150000"/>
              </a:lnSpc>
            </a:pPr>
            <a:r>
              <a:rPr lang="zh-CN" altLang="ko-KR" sz="2800" dirty="0">
                <a:solidFill>
                  <a:srgbClr val="545454"/>
                </a:solidFill>
                <a:latin typeface="DengXian" panose="02010600030101010101" pitchFamily="2" charset="-122"/>
                <a:ea typeface="DengXian" panose="02010600030101010101" pitchFamily="2" charset="-122"/>
              </a:rPr>
              <a:t>后来，通过自己向其他导师寻求帮助，最终找到了适合自己的学习方法，回到了数学专业的学习中。在这整个的转变过程中，如果有着更加合理的引导机制，自己就不会走这么多弯路。</a:t>
            </a:r>
            <a:endParaRPr lang="en-US" sz="3600" dirty="0">
              <a:solidFill>
                <a:srgbClr val="545454"/>
              </a:solidFill>
              <a:latin typeface="DengXian" panose="02010600030101010101" pitchFamily="2" charset="-122"/>
              <a:ea typeface="DengXian" panose="02010600030101010101" pitchFamily="2" charset="-122"/>
            </a:endParaRPr>
          </a:p>
        </p:txBody>
      </p:sp>
      <p:pic>
        <p:nvPicPr>
          <p:cNvPr id="12" name="Picture 4">
            <a:extLst>
              <a:ext uri="{FF2B5EF4-FFF2-40B4-BE49-F238E27FC236}">
                <a16:creationId xmlns:a16="http://schemas.microsoft.com/office/drawing/2014/main" id="{7DA46A4A-21C9-43C7-924C-D19A5ED5C35E}"/>
              </a:ext>
            </a:extLst>
          </p:cNvPr>
          <p:cNvPicPr>
            <a:picLocks noChangeAspect="1"/>
          </p:cNvPicPr>
          <p:nvPr/>
        </p:nvPicPr>
        <p:blipFill>
          <a:blip r:embed="rId3">
            <a:alphaModFix amt="56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l="15378" r="18207"/>
          <a:stretch>
            <a:fillRect/>
          </a:stretch>
        </p:blipFill>
        <p:spPr>
          <a:xfrm>
            <a:off x="11811000" y="-53340"/>
            <a:ext cx="7048500" cy="10591800"/>
          </a:xfrm>
          <a:prstGeom prst="rect">
            <a:avLst/>
          </a:prstGeom>
        </p:spPr>
      </p:pic>
      <p:pic>
        <p:nvPicPr>
          <p:cNvPr id="9" name="Picture 7">
            <a:extLst>
              <a:ext uri="{FF2B5EF4-FFF2-40B4-BE49-F238E27FC236}">
                <a16:creationId xmlns:a16="http://schemas.microsoft.com/office/drawing/2014/main" id="{48DF0071-AC0A-4244-905B-6F2F14AE884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57197" t="2770" b="87263"/>
          <a:stretch>
            <a:fillRect/>
          </a:stretch>
        </p:blipFill>
        <p:spPr>
          <a:xfrm>
            <a:off x="10439400" y="2247900"/>
            <a:ext cx="5954816" cy="1383691"/>
          </a:xfrm>
          <a:prstGeom prst="rect">
            <a:avLst/>
          </a:prstGeom>
        </p:spPr>
      </p:pic>
      <p:sp>
        <p:nvSpPr>
          <p:cNvPr id="10" name="TextBox 8">
            <a:extLst>
              <a:ext uri="{FF2B5EF4-FFF2-40B4-BE49-F238E27FC236}">
                <a16:creationId xmlns:a16="http://schemas.microsoft.com/office/drawing/2014/main" id="{D6325C28-BCD2-48A0-A26D-390033753F80}"/>
              </a:ext>
            </a:extLst>
          </p:cNvPr>
          <p:cNvSpPr txBox="1"/>
          <p:nvPr/>
        </p:nvSpPr>
        <p:spPr>
          <a:xfrm>
            <a:off x="11161849" y="2500643"/>
            <a:ext cx="4509918" cy="821055"/>
          </a:xfrm>
          <a:prstGeom prst="rect">
            <a:avLst/>
          </a:prstGeom>
        </p:spPr>
        <p:txBody>
          <a:bodyPr lIns="0" tIns="0" rIns="0" bIns="0" rtlCol="0" anchor="t">
            <a:spAutoFit/>
          </a:bodyPr>
          <a:lstStyle/>
          <a:p>
            <a:pPr algn="ctr">
              <a:lnSpc>
                <a:spcPts val="6719"/>
              </a:lnSpc>
            </a:pPr>
            <a:r>
              <a:rPr lang="zh-CN" altLang="en-US" sz="4800" b="1" dirty="0">
                <a:solidFill>
                  <a:srgbClr val="000000"/>
                </a:solidFill>
                <a:latin typeface="DengXian" panose="02010600030101010101" pitchFamily="2" charset="-122"/>
                <a:ea typeface="DengXian" panose="02010600030101010101" pitchFamily="2" charset="-122"/>
              </a:rPr>
              <a:t>小</a:t>
            </a:r>
            <a:r>
              <a:rPr lang="en-US" altLang="zh-CN" sz="4800" b="1" dirty="0">
                <a:solidFill>
                  <a:srgbClr val="000000"/>
                </a:solidFill>
                <a:latin typeface="DengXian" panose="02010600030101010101" pitchFamily="2" charset="-122"/>
                <a:ea typeface="DengXian" panose="02010600030101010101" pitchFamily="2" charset="-122"/>
              </a:rPr>
              <a:t>X</a:t>
            </a:r>
            <a:r>
              <a:rPr lang="zh-CN" altLang="en-US" sz="4800" b="1" dirty="0">
                <a:solidFill>
                  <a:srgbClr val="000000"/>
                </a:solidFill>
                <a:latin typeface="DengXian" panose="02010600030101010101" pitchFamily="2" charset="-122"/>
                <a:ea typeface="DengXian" panose="02010600030101010101" pitchFamily="2" charset="-122"/>
              </a:rPr>
              <a:t>同学为例</a:t>
            </a:r>
            <a:endParaRPr lang="en-US" sz="4800" b="1" dirty="0">
              <a:solidFill>
                <a:srgbClr val="000000"/>
              </a:solidFill>
              <a:latin typeface="DengXian" panose="02010600030101010101" pitchFamily="2" charset="-122"/>
              <a:ea typeface="DengXian" panose="02010600030101010101" pitchFamily="2" charset="-122"/>
            </a:endParaRPr>
          </a:p>
        </p:txBody>
      </p:sp>
      <p:sp>
        <p:nvSpPr>
          <p:cNvPr id="13" name="TextBox 12">
            <a:extLst>
              <a:ext uri="{FF2B5EF4-FFF2-40B4-BE49-F238E27FC236}">
                <a16:creationId xmlns:a16="http://schemas.microsoft.com/office/drawing/2014/main" id="{79B7F596-A5CF-4C98-B41C-DB431EA10924}"/>
              </a:ext>
            </a:extLst>
          </p:cNvPr>
          <p:cNvSpPr txBox="1"/>
          <p:nvPr/>
        </p:nvSpPr>
        <p:spPr>
          <a:xfrm>
            <a:off x="228600" y="3560384"/>
            <a:ext cx="2514600" cy="1569660"/>
          </a:xfrm>
          <a:prstGeom prst="rect">
            <a:avLst/>
          </a:prstGeom>
          <a:noFill/>
        </p:spPr>
        <p:txBody>
          <a:bodyPr wrap="square" rtlCol="0">
            <a:spAutoFit/>
          </a:bodyPr>
          <a:lstStyle/>
          <a:p>
            <a:r>
              <a:rPr lang="zh-CN" altLang="en-US" sz="9600" dirty="0">
                <a:solidFill>
                  <a:srgbClr val="545454"/>
                </a:solidFill>
                <a:latin typeface="DengXian" panose="02010600030101010101" pitchFamily="2" charset="-122"/>
                <a:ea typeface="DengXian" panose="02010600030101010101" pitchFamily="2" charset="-122"/>
              </a:rPr>
              <a:t>“</a:t>
            </a:r>
            <a:endParaRPr lang="ko-KR" altLang="en-US" sz="9600" dirty="0">
              <a:solidFill>
                <a:srgbClr val="545454"/>
              </a:solidFill>
              <a:latin typeface="DengXian" panose="02010600030101010101" pitchFamily="2" charset="-122"/>
            </a:endParaRPr>
          </a:p>
        </p:txBody>
      </p:sp>
      <p:sp>
        <p:nvSpPr>
          <p:cNvPr id="14" name="TextBox 13">
            <a:extLst>
              <a:ext uri="{FF2B5EF4-FFF2-40B4-BE49-F238E27FC236}">
                <a16:creationId xmlns:a16="http://schemas.microsoft.com/office/drawing/2014/main" id="{589DE2CC-CF95-43CA-8EFE-CD60F55BA7F1}"/>
              </a:ext>
            </a:extLst>
          </p:cNvPr>
          <p:cNvSpPr txBox="1"/>
          <p:nvPr/>
        </p:nvSpPr>
        <p:spPr>
          <a:xfrm>
            <a:off x="8429988" y="8738801"/>
            <a:ext cx="2514600" cy="1569660"/>
          </a:xfrm>
          <a:prstGeom prst="rect">
            <a:avLst/>
          </a:prstGeom>
          <a:noFill/>
        </p:spPr>
        <p:txBody>
          <a:bodyPr wrap="square" rtlCol="0">
            <a:spAutoFit/>
          </a:bodyPr>
          <a:lstStyle/>
          <a:p>
            <a:r>
              <a:rPr lang="en-US" altLang="zh-CN" sz="9600" dirty="0">
                <a:solidFill>
                  <a:srgbClr val="545454"/>
                </a:solidFill>
                <a:latin typeface="DengXian" panose="02010600030101010101" pitchFamily="2" charset="-122"/>
                <a:ea typeface="DengXian" panose="02010600030101010101" pitchFamily="2" charset="-122"/>
              </a:rPr>
              <a:t>”</a:t>
            </a:r>
            <a:endParaRPr lang="ko-KR" altLang="en-US" sz="9600" dirty="0">
              <a:solidFill>
                <a:srgbClr val="545454"/>
              </a:solidFill>
              <a:latin typeface="DengXian" panose="02010600030101010101" pitchFamily="2" charset="-122"/>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16263" t="9603" r="172"/>
          <a:stretch>
            <a:fillRect/>
          </a:stretch>
        </p:blipFill>
        <p:spPr>
          <a:xfrm rot="-955781">
            <a:off x="10265470" y="602192"/>
            <a:ext cx="10138255" cy="10492137"/>
          </a:xfrm>
          <a:prstGeom prst="rect">
            <a:avLst/>
          </a:prstGeom>
        </p:spPr>
      </p:pic>
      <p:pic>
        <p:nvPicPr>
          <p:cNvPr id="3" name="Picture 3"/>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5568944" y="1038394"/>
            <a:ext cx="1690356" cy="1690356"/>
          </a:xfrm>
          <a:prstGeom prst="rect">
            <a:avLst/>
          </a:prstGeom>
        </p:spPr>
      </p:pic>
      <p:pic>
        <p:nvPicPr>
          <p:cNvPr id="4" name="Picture 4"/>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897638" y="3870838"/>
            <a:ext cx="1690356" cy="1690356"/>
          </a:xfrm>
          <a:prstGeom prst="rect">
            <a:avLst/>
          </a:prstGeom>
        </p:spPr>
      </p:pic>
      <p:pic>
        <p:nvPicPr>
          <p:cNvPr id="5" name="Picture 5"/>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2152640" y="6868024"/>
            <a:ext cx="1690356" cy="1690356"/>
          </a:xfrm>
          <a:prstGeom prst="rect">
            <a:avLst/>
          </a:prstGeom>
        </p:spPr>
      </p:pic>
      <p:pic>
        <p:nvPicPr>
          <p:cNvPr id="6" name="Picture 6"/>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57197" t="2770" b="87263"/>
          <a:stretch>
            <a:fillRect/>
          </a:stretch>
        </p:blipFill>
        <p:spPr>
          <a:xfrm>
            <a:off x="-12032" y="1056928"/>
            <a:ext cx="8646776" cy="1383691"/>
          </a:xfrm>
          <a:prstGeom prst="rect">
            <a:avLst/>
          </a:prstGeom>
        </p:spPr>
      </p:pic>
      <p:sp>
        <p:nvSpPr>
          <p:cNvPr id="7" name="TextBox 7"/>
          <p:cNvSpPr txBox="1"/>
          <p:nvPr/>
        </p:nvSpPr>
        <p:spPr>
          <a:xfrm>
            <a:off x="418551" y="1344367"/>
            <a:ext cx="9105900" cy="808811"/>
          </a:xfrm>
          <a:prstGeom prst="rect">
            <a:avLst/>
          </a:prstGeom>
        </p:spPr>
        <p:txBody>
          <a:bodyPr wrap="square" lIns="0" tIns="0" rIns="0" bIns="0" rtlCol="0" anchor="t">
            <a:spAutoFit/>
          </a:bodyPr>
          <a:lstStyle/>
          <a:p>
            <a:pPr>
              <a:lnSpc>
                <a:spcPts val="6719"/>
              </a:lnSpc>
            </a:pPr>
            <a:r>
              <a:rPr lang="zh-CN" altLang="ko-KR" sz="4800" b="1" dirty="0">
                <a:latin typeface="DengXian" panose="02010600030101010101" pitchFamily="2" charset="-122"/>
                <a:ea typeface="DengXian" panose="02010600030101010101" pitchFamily="2" charset="-122"/>
              </a:rPr>
              <a:t>自我认知更新路径的</a:t>
            </a:r>
            <a:r>
              <a:rPr lang="zh-CN" altLang="en-US" sz="4800" b="1" dirty="0">
                <a:latin typeface="DengXian" panose="02010600030101010101" pitchFamily="2" charset="-122"/>
                <a:ea typeface="DengXian" panose="02010600030101010101" pitchFamily="2" charset="-122"/>
              </a:rPr>
              <a:t>差异</a:t>
            </a:r>
            <a:endParaRPr lang="en-US" sz="4800" dirty="0">
              <a:solidFill>
                <a:srgbClr val="07001E"/>
              </a:solidFill>
              <a:latin typeface="DengXian" panose="02010600030101010101" pitchFamily="2" charset="-122"/>
              <a:ea typeface="DengXian" panose="02010600030101010101" pitchFamily="2" charset="-122"/>
            </a:endParaRPr>
          </a:p>
        </p:txBody>
      </p:sp>
      <p:sp>
        <p:nvSpPr>
          <p:cNvPr id="8" name="TextBox 8"/>
          <p:cNvSpPr txBox="1"/>
          <p:nvPr/>
        </p:nvSpPr>
        <p:spPr>
          <a:xfrm>
            <a:off x="1269053" y="2728058"/>
            <a:ext cx="12628585" cy="7117526"/>
          </a:xfrm>
          <a:prstGeom prst="rect">
            <a:avLst/>
          </a:prstGeom>
        </p:spPr>
        <p:txBody>
          <a:bodyPr wrap="square" lIns="0" tIns="0" rIns="0" bIns="0" rtlCol="0" anchor="t">
            <a:spAutoFit/>
          </a:bodyPr>
          <a:lstStyle/>
          <a:p>
            <a:pPr>
              <a:lnSpc>
                <a:spcPct val="150000"/>
              </a:lnSpc>
            </a:pPr>
            <a:endParaRPr lang="en-US" altLang="zh-CN" sz="3600" dirty="0">
              <a:solidFill>
                <a:srgbClr val="545454"/>
              </a:solidFill>
              <a:latin typeface="DengXian" panose="02010600030101010101" pitchFamily="2" charset="-122"/>
              <a:ea typeface="DengXian" panose="02010600030101010101" pitchFamily="2" charset="-122"/>
            </a:endParaRPr>
          </a:p>
          <a:p>
            <a:pPr>
              <a:lnSpc>
                <a:spcPct val="150000"/>
              </a:lnSpc>
            </a:pPr>
            <a:r>
              <a:rPr lang="zh-CN" altLang="ko-KR" sz="3600" dirty="0">
                <a:solidFill>
                  <a:srgbClr val="545454"/>
                </a:solidFill>
                <a:latin typeface="DengXian" panose="02010600030101010101" pitchFamily="2" charset="-122"/>
                <a:ea typeface="DengXian" panose="02010600030101010101" pitchFamily="2" charset="-122"/>
              </a:rPr>
              <a:t>具体到每个人，在转换或计划转换方向这一自我调节历程中，主观因素作用的角度和路径却不尽相同</a:t>
            </a:r>
            <a:endParaRPr lang="en-US" altLang="zh-CN" sz="3600" dirty="0">
              <a:solidFill>
                <a:srgbClr val="545454"/>
              </a:solidFill>
              <a:latin typeface="DengXian" panose="02010600030101010101" pitchFamily="2" charset="-122"/>
              <a:ea typeface="DengXian" panose="02010600030101010101" pitchFamily="2" charset="-122"/>
            </a:endParaRPr>
          </a:p>
          <a:p>
            <a:pPr>
              <a:lnSpc>
                <a:spcPct val="150000"/>
              </a:lnSpc>
            </a:pPr>
            <a:endParaRPr lang="en-US" altLang="zh-CN" sz="3600" dirty="0">
              <a:solidFill>
                <a:srgbClr val="545454"/>
              </a:solidFill>
              <a:latin typeface="DengXian" panose="02010600030101010101" pitchFamily="2" charset="-122"/>
              <a:ea typeface="DengXian" panose="02010600030101010101" pitchFamily="2" charset="-122"/>
            </a:endParaRPr>
          </a:p>
          <a:p>
            <a:pPr>
              <a:lnSpc>
                <a:spcPct val="150000"/>
              </a:lnSpc>
            </a:pPr>
            <a:r>
              <a:rPr lang="zh-CN" altLang="ko-KR" sz="3600" b="1" dirty="0">
                <a:solidFill>
                  <a:srgbClr val="545454"/>
                </a:solidFill>
                <a:latin typeface="DengXian" panose="02010600030101010101" pitchFamily="2" charset="-122"/>
                <a:ea typeface="DengXian" panose="02010600030101010101" pitchFamily="2" charset="-122"/>
              </a:rPr>
              <a:t>两种不同的个人认知更新路径</a:t>
            </a:r>
            <a:r>
              <a:rPr lang="zh-CN" altLang="en-US" sz="3600" b="1" dirty="0">
                <a:solidFill>
                  <a:srgbClr val="545454"/>
                </a:solidFill>
                <a:latin typeface="DengXian" panose="02010600030101010101" pitchFamily="2" charset="-122"/>
                <a:ea typeface="DengXian" panose="02010600030101010101" pitchFamily="2" charset="-122"/>
              </a:rPr>
              <a:t>：</a:t>
            </a:r>
            <a:endParaRPr lang="en-US" altLang="zh-CN" sz="3600" b="1" dirty="0">
              <a:solidFill>
                <a:srgbClr val="545454"/>
              </a:solidFill>
              <a:latin typeface="DengXian" panose="02010600030101010101" pitchFamily="2" charset="-122"/>
              <a:ea typeface="DengXian" panose="02010600030101010101" pitchFamily="2" charset="-122"/>
            </a:endParaRPr>
          </a:p>
          <a:p>
            <a:pPr lvl="1">
              <a:lnSpc>
                <a:spcPct val="150000"/>
              </a:lnSpc>
            </a:pPr>
            <a:r>
              <a:rPr lang="zh-CN" altLang="ko-KR" sz="3600" u="sng" dirty="0">
                <a:solidFill>
                  <a:srgbClr val="545454"/>
                </a:solidFill>
                <a:latin typeface="DengXian" panose="02010600030101010101" pitchFamily="2" charset="-122"/>
                <a:ea typeface="DengXian" panose="02010600030101010101" pitchFamily="2" charset="-122"/>
              </a:rPr>
              <a:t>自我效能感的修正</a:t>
            </a:r>
            <a:endParaRPr lang="en-US" altLang="zh-CN" sz="3600" u="sng" dirty="0">
              <a:solidFill>
                <a:srgbClr val="545454"/>
              </a:solidFill>
              <a:latin typeface="DengXian" panose="02010600030101010101" pitchFamily="2" charset="-122"/>
              <a:ea typeface="DengXian" panose="02010600030101010101" pitchFamily="2" charset="-122"/>
            </a:endParaRPr>
          </a:p>
          <a:p>
            <a:pPr lvl="1">
              <a:lnSpc>
                <a:spcPct val="150000"/>
              </a:lnSpc>
            </a:pPr>
            <a:r>
              <a:rPr lang="zh-CN" altLang="ko-KR" sz="3600" u="sng" dirty="0">
                <a:solidFill>
                  <a:srgbClr val="545454"/>
                </a:solidFill>
                <a:latin typeface="DengXian" panose="02010600030101010101" pitchFamily="2" charset="-122"/>
                <a:ea typeface="DengXian" panose="02010600030101010101" pitchFamily="2" charset="-122"/>
              </a:rPr>
              <a:t>自我需求的确认</a:t>
            </a:r>
            <a:endParaRPr lang="en-US" altLang="zh-CN" sz="3600" u="sng" dirty="0">
              <a:solidFill>
                <a:srgbClr val="545454"/>
              </a:solidFill>
              <a:latin typeface="DengXian" panose="02010600030101010101" pitchFamily="2" charset="-122"/>
              <a:ea typeface="DengXian" panose="02010600030101010101" pitchFamily="2" charset="-122"/>
            </a:endParaRPr>
          </a:p>
          <a:p>
            <a:pPr lvl="1">
              <a:lnSpc>
                <a:spcPct val="150000"/>
              </a:lnSpc>
            </a:pPr>
            <a:endParaRPr lang="en-US" altLang="zh-CN" sz="3600" u="sng" dirty="0">
              <a:solidFill>
                <a:srgbClr val="545454"/>
              </a:solidFill>
              <a:latin typeface="DengXian" panose="02010600030101010101" pitchFamily="2" charset="-122"/>
              <a:ea typeface="DengXian" panose="02010600030101010101" pitchFamily="2" charset="-122"/>
            </a:endParaRPr>
          </a:p>
          <a:p>
            <a:pPr algn="l">
              <a:lnSpc>
                <a:spcPts val="3600"/>
              </a:lnSpc>
            </a:pPr>
            <a:endParaRPr lang="en-US" sz="3600" dirty="0">
              <a:solidFill>
                <a:srgbClr val="545454"/>
              </a:solidFill>
              <a:latin typeface="DengXian" panose="02010600030101010101" pitchFamily="2" charset="-122"/>
              <a:ea typeface="DengXian" panose="02010600030101010101" pitchFamily="2" charset="-122"/>
            </a:endParaRPr>
          </a:p>
        </p:txBody>
      </p:sp>
      <p:pic>
        <p:nvPicPr>
          <p:cNvPr id="9" name="Picture 9"/>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16087038" y="1462041"/>
            <a:ext cx="692267" cy="804962"/>
          </a:xfrm>
          <a:prstGeom prst="rect">
            <a:avLst/>
          </a:prstGeom>
        </p:spPr>
      </p:pic>
      <p:pic>
        <p:nvPicPr>
          <p:cNvPr id="10" name="Picture 10"/>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a:off x="14341522" y="4299778"/>
            <a:ext cx="897937" cy="888958"/>
          </a:xfrm>
          <a:prstGeom prst="rect">
            <a:avLst/>
          </a:prstGeom>
        </p:spPr>
      </p:pic>
      <p:pic>
        <p:nvPicPr>
          <p:cNvPr id="11" name="Picture 11"/>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p:blipFill>
        <p:spPr>
          <a:xfrm>
            <a:off x="12639818" y="7315973"/>
            <a:ext cx="716000" cy="832558"/>
          </a:xfrm>
          <a:prstGeom prst="rect">
            <a:avLst/>
          </a:prstGeom>
        </p:spPr>
      </p:pic>
    </p:spTree>
    <p:extLst>
      <p:ext uri="{BB962C8B-B14F-4D97-AF65-F5344CB8AC3E}">
        <p14:creationId xmlns:p14="http://schemas.microsoft.com/office/powerpoint/2010/main" val="19963694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https://gimg2.baidu.com/image_search/src=http%3A%2F%2Finews.gtimg.com%2Fnewsapp_bt%2F0%2F13826219397%2F641.jpg&amp;refer=http%3A%2F%2Finews.gtimg.com&amp;app=2002&amp;size=f9999,10000&amp;q=a80&amp;n=0&amp;g=0n&amp;fmt=jpeg?sec=1641544457&amp;t=1c1ca6847007e7205d38e0148b5a1a68">
            <a:extLst>
              <a:ext uri="{FF2B5EF4-FFF2-40B4-BE49-F238E27FC236}">
                <a16:creationId xmlns:a16="http://schemas.microsoft.com/office/drawing/2014/main" id="{F27C9DDE-25A0-47D8-B9F1-A7AD0BA1AB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2184" y="1409700"/>
            <a:ext cx="7000065" cy="819027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57197" t="3319" r="2327" b="87263"/>
          <a:stretch>
            <a:fillRect/>
          </a:stretch>
        </p:blipFill>
        <p:spPr>
          <a:xfrm>
            <a:off x="6328517" y="1797657"/>
            <a:ext cx="5630966" cy="1307491"/>
          </a:xfrm>
          <a:prstGeom prst="rect">
            <a:avLst/>
          </a:prstGeom>
        </p:spPr>
      </p:pic>
      <p:sp>
        <p:nvSpPr>
          <p:cNvPr id="5" name="TextBox 5"/>
          <p:cNvSpPr txBox="1"/>
          <p:nvPr/>
        </p:nvSpPr>
        <p:spPr>
          <a:xfrm>
            <a:off x="6663802" y="2046996"/>
            <a:ext cx="4960396" cy="808811"/>
          </a:xfrm>
          <a:prstGeom prst="rect">
            <a:avLst/>
          </a:prstGeom>
        </p:spPr>
        <p:txBody>
          <a:bodyPr wrap="square" lIns="0" tIns="0" rIns="0" bIns="0" rtlCol="0" anchor="t">
            <a:spAutoFit/>
          </a:bodyPr>
          <a:lstStyle/>
          <a:p>
            <a:pPr algn="ctr">
              <a:lnSpc>
                <a:spcPts val="6719"/>
              </a:lnSpc>
            </a:pPr>
            <a:r>
              <a:rPr lang="zh-CN" altLang="en-US" sz="4800" b="1" dirty="0">
                <a:solidFill>
                  <a:srgbClr val="000000"/>
                </a:solidFill>
                <a:latin typeface="DengXian" panose="02010600030101010101" pitchFamily="2" charset="-122"/>
                <a:ea typeface="DengXian" panose="02010600030101010101" pitchFamily="2" charset="-122"/>
              </a:rPr>
              <a:t>自我效能感的修正</a:t>
            </a:r>
            <a:endParaRPr lang="en-US" sz="4800" b="1" dirty="0">
              <a:solidFill>
                <a:srgbClr val="000000"/>
              </a:solidFill>
              <a:latin typeface="DengXian" panose="02010600030101010101" pitchFamily="2" charset="-122"/>
              <a:ea typeface="DengXian" panose="02010600030101010101" pitchFamily="2" charset="-122"/>
            </a:endParaRPr>
          </a:p>
        </p:txBody>
      </p:sp>
      <p:sp>
        <p:nvSpPr>
          <p:cNvPr id="11" name="TextBox 6">
            <a:extLst>
              <a:ext uri="{FF2B5EF4-FFF2-40B4-BE49-F238E27FC236}">
                <a16:creationId xmlns:a16="http://schemas.microsoft.com/office/drawing/2014/main" id="{F80C277B-FCC8-4673-B1F0-8832B1DA436C}"/>
              </a:ext>
            </a:extLst>
          </p:cNvPr>
          <p:cNvSpPr txBox="1"/>
          <p:nvPr/>
        </p:nvSpPr>
        <p:spPr>
          <a:xfrm>
            <a:off x="7707476" y="3804782"/>
            <a:ext cx="10580524" cy="5095562"/>
          </a:xfrm>
          <a:prstGeom prst="rect">
            <a:avLst/>
          </a:prstGeom>
        </p:spPr>
        <p:txBody>
          <a:bodyPr wrap="square" lIns="0" tIns="0" rIns="0" bIns="0" rtlCol="0" anchor="t">
            <a:spAutoFit/>
          </a:bodyPr>
          <a:lstStyle/>
          <a:p>
            <a:pPr marL="457200" indent="-457200">
              <a:lnSpc>
                <a:spcPct val="150000"/>
              </a:lnSpc>
              <a:buFont typeface="Arial" panose="020B0604020202020204" pitchFamily="34" charset="0"/>
              <a:buChar char="•"/>
            </a:pPr>
            <a:r>
              <a:rPr lang="zh-CN" altLang="ko-KR" sz="3200" b="1" dirty="0">
                <a:solidFill>
                  <a:srgbClr val="545454"/>
                </a:solidFill>
                <a:latin typeface="DengXian" panose="02010600030101010101" pitchFamily="2" charset="-122"/>
                <a:ea typeface="DengXian" panose="02010600030101010101" pitchFamily="2" charset="-122"/>
              </a:rPr>
              <a:t>个体在执行某一行为操作之前对自己能够在什么水平上完成该行为活动所具有的信念、判断或主体自我感受</a:t>
            </a:r>
            <a:r>
              <a:rPr lang="zh-CN" altLang="ko-KR" sz="3200" dirty="0">
                <a:solidFill>
                  <a:srgbClr val="545454"/>
                </a:solidFill>
                <a:latin typeface="DengXian" panose="02010600030101010101" pitchFamily="2" charset="-122"/>
                <a:ea typeface="DengXian" panose="02010600030101010101" pitchFamily="2" charset="-122"/>
              </a:rPr>
              <a:t>。</a:t>
            </a:r>
            <a:endParaRPr lang="en-US" altLang="zh-CN" sz="3200" dirty="0">
              <a:solidFill>
                <a:srgbClr val="545454"/>
              </a:solidFill>
              <a:latin typeface="DengXian" panose="02010600030101010101" pitchFamily="2" charset="-122"/>
              <a:ea typeface="DengXian" panose="02010600030101010101" pitchFamily="2" charset="-122"/>
            </a:endParaRPr>
          </a:p>
          <a:p>
            <a:pPr marL="457200" indent="-457200">
              <a:lnSpc>
                <a:spcPct val="150000"/>
              </a:lnSpc>
              <a:buFont typeface="Arial" panose="020B0604020202020204" pitchFamily="34" charset="0"/>
              <a:buChar char="•"/>
            </a:pPr>
            <a:r>
              <a:rPr lang="zh-CN" altLang="ko-KR" sz="3200" dirty="0">
                <a:solidFill>
                  <a:srgbClr val="545454"/>
                </a:solidFill>
                <a:latin typeface="DengXian" panose="02010600030101010101" pitchFamily="2" charset="-122"/>
                <a:ea typeface="DengXian" panose="02010600030101010101" pitchFamily="2" charset="-122"/>
              </a:rPr>
              <a:t>作为个体对自己与环境发生相互作用的效验的自我判断</a:t>
            </a:r>
            <a:r>
              <a:rPr lang="zh-CN" altLang="en-US" sz="3200" dirty="0">
                <a:solidFill>
                  <a:srgbClr val="545454"/>
                </a:solidFill>
                <a:latin typeface="DengXian" panose="02010600030101010101" pitchFamily="2" charset="-122"/>
                <a:ea typeface="DengXian" panose="02010600030101010101" pitchFamily="2" charset="-122"/>
              </a:rPr>
              <a:t>，</a:t>
            </a:r>
            <a:r>
              <a:rPr lang="zh-CN" altLang="ko-KR" sz="3200" dirty="0">
                <a:solidFill>
                  <a:srgbClr val="545454"/>
                </a:solidFill>
                <a:latin typeface="DengXian" panose="02010600030101010101" pitchFamily="2" charset="-122"/>
                <a:ea typeface="DengXian" panose="02010600030101010101" pitchFamily="2" charset="-122"/>
              </a:rPr>
              <a:t>不是凭空作出的</a:t>
            </a:r>
            <a:r>
              <a:rPr lang="zh-CN" altLang="en-US" sz="3200" dirty="0">
                <a:solidFill>
                  <a:srgbClr val="545454"/>
                </a:solidFill>
                <a:latin typeface="DengXian" panose="02010600030101010101" pitchFamily="2" charset="-122"/>
                <a:ea typeface="DengXian" panose="02010600030101010101" pitchFamily="2" charset="-122"/>
              </a:rPr>
              <a:t>，</a:t>
            </a:r>
            <a:r>
              <a:rPr lang="zh-CN" altLang="ko-KR" sz="3200" dirty="0">
                <a:solidFill>
                  <a:srgbClr val="545454"/>
                </a:solidFill>
                <a:latin typeface="DengXian" panose="02010600030101010101" pitchFamily="2" charset="-122"/>
                <a:ea typeface="DengXian" panose="02010600030101010101" pitchFamily="2" charset="-122"/>
              </a:rPr>
              <a:t>而要以一定的经验或信息为依据。</a:t>
            </a:r>
            <a:endParaRPr lang="en-US" altLang="zh-CN" sz="3200" dirty="0">
              <a:solidFill>
                <a:srgbClr val="545454"/>
              </a:solidFill>
              <a:latin typeface="DengXian" panose="02010600030101010101" pitchFamily="2" charset="-122"/>
              <a:ea typeface="DengXian" panose="02010600030101010101" pitchFamily="2" charset="-122"/>
            </a:endParaRPr>
          </a:p>
          <a:p>
            <a:pPr marL="457200" indent="-457200">
              <a:lnSpc>
                <a:spcPct val="150000"/>
              </a:lnSpc>
              <a:buFont typeface="Arial" panose="020B0604020202020204" pitchFamily="34" charset="0"/>
              <a:buChar char="•"/>
            </a:pPr>
            <a:r>
              <a:rPr lang="zh-CN" altLang="ko-KR" sz="3200" b="1" u="sng" dirty="0">
                <a:solidFill>
                  <a:srgbClr val="545454"/>
                </a:solidFill>
                <a:latin typeface="DengXian" panose="02010600030101010101" pitchFamily="2" charset="-122"/>
                <a:ea typeface="DengXian" panose="02010600030101010101" pitchFamily="2" charset="-122"/>
              </a:rPr>
              <a:t>自我效能信息</a:t>
            </a:r>
            <a:r>
              <a:rPr lang="zh-CN" altLang="en-US" sz="3200" b="1" u="sng" dirty="0">
                <a:solidFill>
                  <a:srgbClr val="545454"/>
                </a:solidFill>
                <a:latin typeface="DengXian" panose="02010600030101010101" pitchFamily="2" charset="-122"/>
                <a:ea typeface="DengXian" panose="02010600030101010101" pitchFamily="2" charset="-122"/>
              </a:rPr>
              <a:t>：</a:t>
            </a:r>
            <a:r>
              <a:rPr lang="zh-CN" altLang="ko-KR" sz="3200" dirty="0">
                <a:solidFill>
                  <a:srgbClr val="545454"/>
                </a:solidFill>
                <a:latin typeface="DengXian" panose="02010600030101010101" pitchFamily="2" charset="-122"/>
                <a:ea typeface="DengXian" panose="02010600030101010101" pitchFamily="2" charset="-122"/>
              </a:rPr>
              <a:t>与个体互动效验有关的信息</a:t>
            </a:r>
            <a:endParaRPr lang="en-US" altLang="zh-CN" sz="3200" dirty="0">
              <a:solidFill>
                <a:srgbClr val="545454"/>
              </a:solidFill>
              <a:latin typeface="DengXian" panose="02010600030101010101" pitchFamily="2" charset="-122"/>
              <a:ea typeface="DengXian" panose="02010600030101010101" pitchFamily="2" charset="-122"/>
            </a:endParaRPr>
          </a:p>
          <a:p>
            <a:pPr lvl="1">
              <a:lnSpc>
                <a:spcPct val="150000"/>
              </a:lnSpc>
            </a:pPr>
            <a:r>
              <a:rPr lang="zh-CN" altLang="ko-KR" sz="3200" dirty="0">
                <a:solidFill>
                  <a:srgbClr val="545454"/>
                </a:solidFill>
                <a:latin typeface="DengXian" panose="02010600030101010101" pitchFamily="2" charset="-122"/>
                <a:ea typeface="DengXian" panose="02010600030101010101" pitchFamily="2" charset="-122"/>
              </a:rPr>
              <a:t>成败经验、替代经验、言语劝导和情绪反应</a:t>
            </a:r>
            <a:endParaRPr lang="en-US" altLang="zh-CN" sz="3200" dirty="0">
              <a:solidFill>
                <a:srgbClr val="545454"/>
              </a:solidFill>
              <a:latin typeface="DengXian" panose="02010600030101010101" pitchFamily="2" charset="-122"/>
              <a:ea typeface="DengXian" panose="02010600030101010101" pitchFamily="2" charset="-122"/>
            </a:endParaRPr>
          </a:p>
          <a:p>
            <a:pPr marL="457200" indent="-457200">
              <a:lnSpc>
                <a:spcPct val="150000"/>
              </a:lnSpc>
              <a:buFont typeface="Arial" panose="020B0604020202020204" pitchFamily="34" charset="0"/>
              <a:buChar char="•"/>
            </a:pPr>
            <a:r>
              <a:rPr lang="zh-CN" altLang="en-US" sz="3200" b="1" dirty="0">
                <a:solidFill>
                  <a:srgbClr val="545454"/>
                </a:solidFill>
                <a:latin typeface="DengXian" panose="02010600030101010101" pitchFamily="2" charset="-122"/>
                <a:ea typeface="DengXian" panose="02010600030101010101" pitchFamily="2" charset="-122"/>
              </a:rPr>
              <a:t>例：小</a:t>
            </a:r>
            <a:r>
              <a:rPr lang="en-US" altLang="zh-CN" sz="3200" b="1" dirty="0">
                <a:solidFill>
                  <a:srgbClr val="545454"/>
                </a:solidFill>
                <a:latin typeface="DengXian" panose="02010600030101010101" pitchFamily="2" charset="-122"/>
                <a:ea typeface="DengXian" panose="02010600030101010101" pitchFamily="2" charset="-122"/>
              </a:rPr>
              <a:t>S</a:t>
            </a:r>
            <a:r>
              <a:rPr lang="zh-CN" altLang="en-US" sz="3200" b="1" dirty="0">
                <a:solidFill>
                  <a:srgbClr val="545454"/>
                </a:solidFill>
                <a:latin typeface="DengXian" panose="02010600030101010101" pitchFamily="2" charset="-122"/>
                <a:ea typeface="DengXian" panose="02010600030101010101" pitchFamily="2" charset="-122"/>
              </a:rPr>
              <a:t>和小</a:t>
            </a:r>
            <a:r>
              <a:rPr lang="en-US" altLang="zh-CN" sz="3200" b="1" dirty="0">
                <a:solidFill>
                  <a:srgbClr val="545454"/>
                </a:solidFill>
                <a:latin typeface="DengXian" panose="02010600030101010101" pitchFamily="2" charset="-122"/>
                <a:ea typeface="DengXian" panose="02010600030101010101" pitchFamily="2" charset="-122"/>
              </a:rPr>
              <a:t>Y</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 descr="소스 이미지 보기">
            <a:extLst>
              <a:ext uri="{FF2B5EF4-FFF2-40B4-BE49-F238E27FC236}">
                <a16:creationId xmlns:a16="http://schemas.microsoft.com/office/drawing/2014/main" id="{876F504E-7B18-41AA-96F8-1F66951A9F7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3125" r="18673"/>
          <a:stretch/>
        </p:blipFill>
        <p:spPr bwMode="auto">
          <a:xfrm>
            <a:off x="11849099" y="-571500"/>
            <a:ext cx="6986337" cy="11430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6"/>
          <p:cNvSpPr txBox="1"/>
          <p:nvPr/>
        </p:nvSpPr>
        <p:spPr>
          <a:xfrm>
            <a:off x="856523" y="2707173"/>
            <a:ext cx="10992576" cy="6397649"/>
          </a:xfrm>
          <a:prstGeom prst="rect">
            <a:avLst/>
          </a:prstGeom>
        </p:spPr>
        <p:txBody>
          <a:bodyPr wrap="square" lIns="0" tIns="0" rIns="0" bIns="0" rtlCol="0" anchor="t">
            <a:spAutoFit/>
          </a:bodyPr>
          <a:lstStyle/>
          <a:p>
            <a:pPr>
              <a:lnSpc>
                <a:spcPct val="150000"/>
              </a:lnSpc>
            </a:pPr>
            <a:r>
              <a:rPr lang="zh-CN" altLang="ko-KR" sz="2800" dirty="0">
                <a:solidFill>
                  <a:srgbClr val="545454"/>
                </a:solidFill>
                <a:latin typeface="DengXian" panose="02010600030101010101" pitchFamily="2" charset="-122"/>
                <a:ea typeface="DengXian" panose="02010600030101010101" pitchFamily="2" charset="-122"/>
              </a:rPr>
              <a:t>在入学选择方向时，在高考赢家的背景与优秀光华学长的鼓励下，产生了自己能在光华方向取得较高成就的自我判断和信念</a:t>
            </a:r>
            <a:endParaRPr lang="en-US" altLang="zh-CN" sz="2800" dirty="0">
              <a:solidFill>
                <a:srgbClr val="545454"/>
              </a:solidFill>
              <a:latin typeface="DengXian" panose="02010600030101010101" pitchFamily="2" charset="-122"/>
              <a:ea typeface="DengXian" panose="02010600030101010101" pitchFamily="2" charset="-122"/>
            </a:endParaRPr>
          </a:p>
          <a:p>
            <a:pPr>
              <a:lnSpc>
                <a:spcPct val="150000"/>
              </a:lnSpc>
            </a:pPr>
            <a:endParaRPr lang="en-US" altLang="zh-CN" sz="2800" dirty="0">
              <a:solidFill>
                <a:srgbClr val="545454"/>
              </a:solidFill>
              <a:latin typeface="DengXian" panose="02010600030101010101" pitchFamily="2" charset="-122"/>
              <a:ea typeface="DengXian" panose="02010600030101010101" pitchFamily="2" charset="-122"/>
            </a:endParaRPr>
          </a:p>
          <a:p>
            <a:pPr>
              <a:lnSpc>
                <a:spcPct val="150000"/>
              </a:lnSpc>
            </a:pPr>
            <a:r>
              <a:rPr lang="zh-CN" altLang="ko-KR" sz="2800" dirty="0">
                <a:solidFill>
                  <a:srgbClr val="545454"/>
                </a:solidFill>
                <a:latin typeface="DengXian" panose="02010600030101010101" pitchFamily="2" charset="-122"/>
                <a:ea typeface="DengXian" panose="02010600030101010101" pitchFamily="2" charset="-122"/>
              </a:rPr>
              <a:t>在学习中，较为痛苦的学习过程以一种貌似确证的方式显现了驾驭相应领域环境事件的能力，进而直接拉低二人的自我效能感</a:t>
            </a:r>
            <a:endParaRPr lang="en-US" altLang="zh-CN" sz="2800" dirty="0">
              <a:solidFill>
                <a:srgbClr val="545454"/>
              </a:solidFill>
              <a:latin typeface="DengXian" panose="02010600030101010101" pitchFamily="2" charset="-122"/>
              <a:ea typeface="DengXian" panose="02010600030101010101" pitchFamily="2" charset="-122"/>
            </a:endParaRPr>
          </a:p>
          <a:p>
            <a:pPr>
              <a:lnSpc>
                <a:spcPct val="150000"/>
              </a:lnSpc>
            </a:pPr>
            <a:endParaRPr lang="en-US" altLang="zh-CN" sz="2800" dirty="0">
              <a:solidFill>
                <a:srgbClr val="545454"/>
              </a:solidFill>
              <a:latin typeface="DengXian" panose="02010600030101010101" pitchFamily="2" charset="-122"/>
              <a:ea typeface="DengXian" panose="02010600030101010101" pitchFamily="2" charset="-122"/>
            </a:endParaRPr>
          </a:p>
          <a:p>
            <a:pPr>
              <a:lnSpc>
                <a:spcPct val="150000"/>
              </a:lnSpc>
            </a:pPr>
            <a:r>
              <a:rPr lang="zh-CN" altLang="ko-KR" sz="2800" dirty="0">
                <a:solidFill>
                  <a:srgbClr val="545454"/>
                </a:solidFill>
                <a:latin typeface="DengXian" panose="02010600030101010101" pitchFamily="2" charset="-122"/>
                <a:ea typeface="DengXian" panose="02010600030101010101" pitchFamily="2" charset="-122"/>
              </a:rPr>
              <a:t>对于欲转入的方向，在选修个别法学课程时得到了教授的肯定，尤其在学习原方向变得痛苦、失去信心的时候，在法学学习的成就会成为个体重点选择的效能信息，从而会使她在法学领域的自我效能感倍增，推动其做出转换方向的行为</a:t>
            </a:r>
            <a:endParaRPr lang="en-US" sz="2800" dirty="0">
              <a:solidFill>
                <a:srgbClr val="545454"/>
              </a:solidFill>
              <a:latin typeface="DengXian" panose="02010600030101010101" pitchFamily="2" charset="-122"/>
              <a:ea typeface="DengXian" panose="02010600030101010101" pitchFamily="2" charset="-122"/>
            </a:endParaRPr>
          </a:p>
        </p:txBody>
      </p:sp>
      <p:pic>
        <p:nvPicPr>
          <p:cNvPr id="12" name="Picture 4">
            <a:extLst>
              <a:ext uri="{FF2B5EF4-FFF2-40B4-BE49-F238E27FC236}">
                <a16:creationId xmlns:a16="http://schemas.microsoft.com/office/drawing/2014/main" id="{7DA46A4A-21C9-43C7-924C-D19A5ED5C35E}"/>
              </a:ext>
            </a:extLst>
          </p:cNvPr>
          <p:cNvPicPr>
            <a:picLocks noChangeAspect="1"/>
          </p:cNvPicPr>
          <p:nvPr/>
        </p:nvPicPr>
        <p:blipFill>
          <a:blip r:embed="rId3">
            <a:alphaModFix amt="56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l="15378" r="18207"/>
          <a:stretch>
            <a:fillRect/>
          </a:stretch>
        </p:blipFill>
        <p:spPr>
          <a:xfrm>
            <a:off x="11811000" y="-53340"/>
            <a:ext cx="7048500" cy="10591800"/>
          </a:xfrm>
          <a:prstGeom prst="rect">
            <a:avLst/>
          </a:prstGeom>
        </p:spPr>
      </p:pic>
      <p:pic>
        <p:nvPicPr>
          <p:cNvPr id="9" name="Picture 7">
            <a:extLst>
              <a:ext uri="{FF2B5EF4-FFF2-40B4-BE49-F238E27FC236}">
                <a16:creationId xmlns:a16="http://schemas.microsoft.com/office/drawing/2014/main" id="{48DF0071-AC0A-4244-905B-6F2F14AE884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57197" t="2770" b="87263"/>
          <a:stretch>
            <a:fillRect/>
          </a:stretch>
        </p:blipFill>
        <p:spPr>
          <a:xfrm>
            <a:off x="9654200" y="581689"/>
            <a:ext cx="5954816" cy="1383691"/>
          </a:xfrm>
          <a:prstGeom prst="rect">
            <a:avLst/>
          </a:prstGeom>
        </p:spPr>
      </p:pic>
      <p:sp>
        <p:nvSpPr>
          <p:cNvPr id="10" name="TextBox 8">
            <a:extLst>
              <a:ext uri="{FF2B5EF4-FFF2-40B4-BE49-F238E27FC236}">
                <a16:creationId xmlns:a16="http://schemas.microsoft.com/office/drawing/2014/main" id="{D6325C28-BCD2-48A0-A26D-390033753F80}"/>
              </a:ext>
            </a:extLst>
          </p:cNvPr>
          <p:cNvSpPr txBox="1"/>
          <p:nvPr/>
        </p:nvSpPr>
        <p:spPr>
          <a:xfrm>
            <a:off x="10376649" y="834432"/>
            <a:ext cx="4509918" cy="821055"/>
          </a:xfrm>
          <a:prstGeom prst="rect">
            <a:avLst/>
          </a:prstGeom>
        </p:spPr>
        <p:txBody>
          <a:bodyPr lIns="0" tIns="0" rIns="0" bIns="0" rtlCol="0" anchor="t">
            <a:spAutoFit/>
          </a:bodyPr>
          <a:lstStyle/>
          <a:p>
            <a:pPr algn="ctr">
              <a:lnSpc>
                <a:spcPts val="6719"/>
              </a:lnSpc>
            </a:pPr>
            <a:r>
              <a:rPr lang="zh-CN" altLang="en-US" sz="4800" dirty="0">
                <a:solidFill>
                  <a:srgbClr val="000000"/>
                </a:solidFill>
                <a:ea typeface="思源黑体"/>
              </a:rPr>
              <a:t>小</a:t>
            </a:r>
            <a:r>
              <a:rPr lang="en-US" altLang="zh-CN" sz="4800" dirty="0">
                <a:solidFill>
                  <a:srgbClr val="000000"/>
                </a:solidFill>
                <a:ea typeface="思源黑体"/>
              </a:rPr>
              <a:t>Y</a:t>
            </a:r>
            <a:r>
              <a:rPr lang="zh-CN" altLang="en-US" sz="4800" dirty="0">
                <a:solidFill>
                  <a:srgbClr val="000000"/>
                </a:solidFill>
                <a:ea typeface="思源黑体"/>
              </a:rPr>
              <a:t>同学为例</a:t>
            </a:r>
            <a:endParaRPr lang="en-US" sz="4800" dirty="0">
              <a:solidFill>
                <a:srgbClr val="000000"/>
              </a:solidFill>
              <a:ea typeface="思源黑体"/>
            </a:endParaRPr>
          </a:p>
        </p:txBody>
      </p:sp>
      <p:sp>
        <p:nvSpPr>
          <p:cNvPr id="13" name="TextBox 12">
            <a:extLst>
              <a:ext uri="{FF2B5EF4-FFF2-40B4-BE49-F238E27FC236}">
                <a16:creationId xmlns:a16="http://schemas.microsoft.com/office/drawing/2014/main" id="{79B7F596-A5CF-4C98-B41C-DB431EA10924}"/>
              </a:ext>
            </a:extLst>
          </p:cNvPr>
          <p:cNvSpPr txBox="1"/>
          <p:nvPr/>
        </p:nvSpPr>
        <p:spPr>
          <a:xfrm>
            <a:off x="103547" y="2576715"/>
            <a:ext cx="2514600" cy="1569660"/>
          </a:xfrm>
          <a:prstGeom prst="rect">
            <a:avLst/>
          </a:prstGeom>
          <a:noFill/>
        </p:spPr>
        <p:txBody>
          <a:bodyPr wrap="square" rtlCol="0">
            <a:spAutoFit/>
          </a:bodyPr>
          <a:lstStyle/>
          <a:p>
            <a:r>
              <a:rPr lang="zh-CN" altLang="en-US" sz="9600" dirty="0">
                <a:solidFill>
                  <a:srgbClr val="545454"/>
                </a:solidFill>
                <a:latin typeface="DengXian" panose="02010600030101010101" pitchFamily="2" charset="-122"/>
                <a:ea typeface="DengXian" panose="02010600030101010101" pitchFamily="2" charset="-122"/>
              </a:rPr>
              <a:t>“</a:t>
            </a:r>
            <a:endParaRPr lang="ko-KR" altLang="en-US" sz="9600" dirty="0">
              <a:solidFill>
                <a:srgbClr val="545454"/>
              </a:solidFill>
              <a:latin typeface="DengXian" panose="02010600030101010101" pitchFamily="2" charset="-122"/>
            </a:endParaRPr>
          </a:p>
        </p:txBody>
      </p:sp>
      <p:sp>
        <p:nvSpPr>
          <p:cNvPr id="14" name="TextBox 13">
            <a:extLst>
              <a:ext uri="{FF2B5EF4-FFF2-40B4-BE49-F238E27FC236}">
                <a16:creationId xmlns:a16="http://schemas.microsoft.com/office/drawing/2014/main" id="{589DE2CC-CF95-43CA-8EFE-CD60F55BA7F1}"/>
              </a:ext>
            </a:extLst>
          </p:cNvPr>
          <p:cNvSpPr txBox="1"/>
          <p:nvPr/>
        </p:nvSpPr>
        <p:spPr>
          <a:xfrm>
            <a:off x="5657849" y="8211785"/>
            <a:ext cx="2514600" cy="1569660"/>
          </a:xfrm>
          <a:prstGeom prst="rect">
            <a:avLst/>
          </a:prstGeom>
          <a:noFill/>
        </p:spPr>
        <p:txBody>
          <a:bodyPr wrap="square" rtlCol="0">
            <a:spAutoFit/>
          </a:bodyPr>
          <a:lstStyle/>
          <a:p>
            <a:r>
              <a:rPr lang="en-US" altLang="zh-CN" sz="9600" dirty="0">
                <a:solidFill>
                  <a:srgbClr val="545454"/>
                </a:solidFill>
                <a:latin typeface="DengXian" panose="02010600030101010101" pitchFamily="2" charset="-122"/>
                <a:ea typeface="DengXian" panose="02010600030101010101" pitchFamily="2" charset="-122"/>
              </a:rPr>
              <a:t>”</a:t>
            </a:r>
            <a:endParaRPr lang="ko-KR" altLang="en-US" sz="9600" dirty="0">
              <a:solidFill>
                <a:srgbClr val="545454"/>
              </a:solidFill>
              <a:latin typeface="DengXian" panose="02010600030101010101" pitchFamily="2" charset="-122"/>
            </a:endParaRPr>
          </a:p>
        </p:txBody>
      </p:sp>
      <p:sp>
        <p:nvSpPr>
          <p:cNvPr id="15" name="TextBox 14">
            <a:extLst>
              <a:ext uri="{FF2B5EF4-FFF2-40B4-BE49-F238E27FC236}">
                <a16:creationId xmlns:a16="http://schemas.microsoft.com/office/drawing/2014/main" id="{D4937E38-6F49-44BB-9E68-85FCBE6B5304}"/>
              </a:ext>
            </a:extLst>
          </p:cNvPr>
          <p:cNvSpPr txBox="1"/>
          <p:nvPr/>
        </p:nvSpPr>
        <p:spPr>
          <a:xfrm>
            <a:off x="9654200" y="3178707"/>
            <a:ext cx="2514600" cy="1569660"/>
          </a:xfrm>
          <a:prstGeom prst="rect">
            <a:avLst/>
          </a:prstGeom>
          <a:noFill/>
        </p:spPr>
        <p:txBody>
          <a:bodyPr wrap="square" rtlCol="0">
            <a:spAutoFit/>
          </a:bodyPr>
          <a:lstStyle/>
          <a:p>
            <a:r>
              <a:rPr lang="en-US" altLang="zh-CN" sz="9600" dirty="0">
                <a:solidFill>
                  <a:srgbClr val="545454"/>
                </a:solidFill>
                <a:latin typeface="DengXian" panose="02010600030101010101" pitchFamily="2" charset="-122"/>
                <a:ea typeface="DengXian" panose="02010600030101010101" pitchFamily="2" charset="-122"/>
              </a:rPr>
              <a:t>”</a:t>
            </a:r>
            <a:endParaRPr lang="ko-KR" altLang="en-US" sz="9600" dirty="0">
              <a:solidFill>
                <a:srgbClr val="545454"/>
              </a:solidFill>
              <a:latin typeface="DengXian" panose="02010600030101010101" pitchFamily="2" charset="-122"/>
            </a:endParaRPr>
          </a:p>
        </p:txBody>
      </p:sp>
      <p:sp>
        <p:nvSpPr>
          <p:cNvPr id="16" name="TextBox 15">
            <a:extLst>
              <a:ext uri="{FF2B5EF4-FFF2-40B4-BE49-F238E27FC236}">
                <a16:creationId xmlns:a16="http://schemas.microsoft.com/office/drawing/2014/main" id="{77B86629-C97D-43E7-8361-C98DF254A3D6}"/>
              </a:ext>
            </a:extLst>
          </p:cNvPr>
          <p:cNvSpPr txBox="1"/>
          <p:nvPr/>
        </p:nvSpPr>
        <p:spPr>
          <a:xfrm>
            <a:off x="9983650" y="5122445"/>
            <a:ext cx="2514600" cy="1569660"/>
          </a:xfrm>
          <a:prstGeom prst="rect">
            <a:avLst/>
          </a:prstGeom>
          <a:noFill/>
        </p:spPr>
        <p:txBody>
          <a:bodyPr wrap="square" rtlCol="0">
            <a:spAutoFit/>
          </a:bodyPr>
          <a:lstStyle/>
          <a:p>
            <a:r>
              <a:rPr lang="en-US" altLang="zh-CN" sz="9600" dirty="0">
                <a:solidFill>
                  <a:srgbClr val="545454"/>
                </a:solidFill>
                <a:latin typeface="DengXian" panose="02010600030101010101" pitchFamily="2" charset="-122"/>
                <a:ea typeface="DengXian" panose="02010600030101010101" pitchFamily="2" charset="-122"/>
              </a:rPr>
              <a:t>”</a:t>
            </a:r>
            <a:endParaRPr lang="ko-KR" altLang="en-US" sz="9600" dirty="0">
              <a:solidFill>
                <a:srgbClr val="545454"/>
              </a:solidFill>
              <a:latin typeface="DengXian" panose="02010600030101010101" pitchFamily="2" charset="-122"/>
            </a:endParaRPr>
          </a:p>
        </p:txBody>
      </p:sp>
      <p:sp>
        <p:nvSpPr>
          <p:cNvPr id="18" name="TextBox 17">
            <a:extLst>
              <a:ext uri="{FF2B5EF4-FFF2-40B4-BE49-F238E27FC236}">
                <a16:creationId xmlns:a16="http://schemas.microsoft.com/office/drawing/2014/main" id="{F2D0A552-CC11-4B50-82CB-683F21FB01F0}"/>
              </a:ext>
            </a:extLst>
          </p:cNvPr>
          <p:cNvSpPr txBox="1"/>
          <p:nvPr/>
        </p:nvSpPr>
        <p:spPr>
          <a:xfrm>
            <a:off x="103547" y="6311829"/>
            <a:ext cx="2514600" cy="1569660"/>
          </a:xfrm>
          <a:prstGeom prst="rect">
            <a:avLst/>
          </a:prstGeom>
          <a:noFill/>
        </p:spPr>
        <p:txBody>
          <a:bodyPr wrap="square" rtlCol="0">
            <a:spAutoFit/>
          </a:bodyPr>
          <a:lstStyle/>
          <a:p>
            <a:r>
              <a:rPr lang="zh-CN" altLang="en-US" sz="9600" dirty="0">
                <a:solidFill>
                  <a:srgbClr val="545454"/>
                </a:solidFill>
                <a:latin typeface="DengXian" panose="02010600030101010101" pitchFamily="2" charset="-122"/>
                <a:ea typeface="DengXian" panose="02010600030101010101" pitchFamily="2" charset="-122"/>
              </a:rPr>
              <a:t>“</a:t>
            </a:r>
            <a:endParaRPr lang="ko-KR" altLang="en-US" sz="9600" dirty="0">
              <a:solidFill>
                <a:srgbClr val="545454"/>
              </a:solidFill>
              <a:latin typeface="DengXian" panose="02010600030101010101" pitchFamily="2" charset="-122"/>
            </a:endParaRPr>
          </a:p>
        </p:txBody>
      </p:sp>
      <p:sp>
        <p:nvSpPr>
          <p:cNvPr id="19" name="TextBox 18">
            <a:extLst>
              <a:ext uri="{FF2B5EF4-FFF2-40B4-BE49-F238E27FC236}">
                <a16:creationId xmlns:a16="http://schemas.microsoft.com/office/drawing/2014/main" id="{D67BC0A2-1384-4B99-BBF2-07601F115C2F}"/>
              </a:ext>
            </a:extLst>
          </p:cNvPr>
          <p:cNvSpPr txBox="1"/>
          <p:nvPr/>
        </p:nvSpPr>
        <p:spPr>
          <a:xfrm>
            <a:off x="103547" y="4447280"/>
            <a:ext cx="2514600" cy="1569660"/>
          </a:xfrm>
          <a:prstGeom prst="rect">
            <a:avLst/>
          </a:prstGeom>
          <a:noFill/>
        </p:spPr>
        <p:txBody>
          <a:bodyPr wrap="square" rtlCol="0">
            <a:spAutoFit/>
          </a:bodyPr>
          <a:lstStyle/>
          <a:p>
            <a:r>
              <a:rPr lang="zh-CN" altLang="en-US" sz="9600" dirty="0">
                <a:solidFill>
                  <a:srgbClr val="545454"/>
                </a:solidFill>
                <a:latin typeface="DengXian" panose="02010600030101010101" pitchFamily="2" charset="-122"/>
                <a:ea typeface="DengXian" panose="02010600030101010101" pitchFamily="2" charset="-122"/>
              </a:rPr>
              <a:t>“</a:t>
            </a:r>
            <a:endParaRPr lang="ko-KR" altLang="en-US" sz="9600" dirty="0">
              <a:solidFill>
                <a:srgbClr val="545454"/>
              </a:solidFill>
              <a:latin typeface="DengXian" panose="02010600030101010101" pitchFamily="2" charset="-122"/>
            </a:endParaRPr>
          </a:p>
        </p:txBody>
      </p:sp>
    </p:spTree>
    <p:extLst>
      <p:ext uri="{BB962C8B-B14F-4D97-AF65-F5344CB8AC3E}">
        <p14:creationId xmlns:p14="http://schemas.microsoft.com/office/powerpoint/2010/main" val="10416324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6263" t="9603" r="172"/>
          <a:stretch>
            <a:fillRect/>
          </a:stretch>
        </p:blipFill>
        <p:spPr>
          <a:xfrm rot="-955781">
            <a:off x="10265470" y="602192"/>
            <a:ext cx="10138255" cy="10492137"/>
          </a:xfrm>
          <a:prstGeom prst="rect">
            <a:avLst/>
          </a:prstGeom>
        </p:spPr>
      </p:pic>
      <p:pic>
        <p:nvPicPr>
          <p:cNvPr id="3" name="Picture 3"/>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5568944" y="1038394"/>
            <a:ext cx="1690356" cy="1690356"/>
          </a:xfrm>
          <a:prstGeom prst="rect">
            <a:avLst/>
          </a:prstGeom>
        </p:spPr>
      </p:pic>
      <p:pic>
        <p:nvPicPr>
          <p:cNvPr id="4" name="Picture 4"/>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3897638" y="3870838"/>
            <a:ext cx="1690356" cy="1690356"/>
          </a:xfrm>
          <a:prstGeom prst="rect">
            <a:avLst/>
          </a:prstGeom>
        </p:spPr>
      </p:pic>
      <p:pic>
        <p:nvPicPr>
          <p:cNvPr id="5" name="Picture 5"/>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2152640" y="6868024"/>
            <a:ext cx="1690356" cy="1690356"/>
          </a:xfrm>
          <a:prstGeom prst="rect">
            <a:avLst/>
          </a:prstGeom>
        </p:spPr>
      </p:pic>
      <p:pic>
        <p:nvPicPr>
          <p:cNvPr id="6" name="Picture 6"/>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57197" t="2770" b="87263"/>
          <a:stretch>
            <a:fillRect/>
          </a:stretch>
        </p:blipFill>
        <p:spPr>
          <a:xfrm>
            <a:off x="-12032" y="1056928"/>
            <a:ext cx="5117432" cy="1383691"/>
          </a:xfrm>
          <a:prstGeom prst="rect">
            <a:avLst/>
          </a:prstGeom>
        </p:spPr>
      </p:pic>
      <p:sp>
        <p:nvSpPr>
          <p:cNvPr id="7" name="TextBox 7"/>
          <p:cNvSpPr txBox="1"/>
          <p:nvPr/>
        </p:nvSpPr>
        <p:spPr>
          <a:xfrm>
            <a:off x="418551" y="1344367"/>
            <a:ext cx="9105900" cy="808811"/>
          </a:xfrm>
          <a:prstGeom prst="rect">
            <a:avLst/>
          </a:prstGeom>
        </p:spPr>
        <p:txBody>
          <a:bodyPr wrap="square" lIns="0" tIns="0" rIns="0" bIns="0" rtlCol="0" anchor="t">
            <a:spAutoFit/>
          </a:bodyPr>
          <a:lstStyle/>
          <a:p>
            <a:pPr>
              <a:lnSpc>
                <a:spcPts val="6719"/>
              </a:lnSpc>
            </a:pPr>
            <a:r>
              <a:rPr lang="zh-CN" altLang="ko-KR" sz="4800" b="1" dirty="0">
                <a:latin typeface="DengXian" panose="02010600030101010101" pitchFamily="2" charset="-122"/>
                <a:ea typeface="DengXian" panose="02010600030101010101" pitchFamily="2" charset="-122"/>
              </a:rPr>
              <a:t>自我</a:t>
            </a:r>
            <a:r>
              <a:rPr lang="zh-CN" altLang="en-US" sz="4800" b="1" dirty="0">
                <a:latin typeface="DengXian" panose="02010600030101010101" pitchFamily="2" charset="-122"/>
                <a:ea typeface="DengXian" panose="02010600030101010101" pitchFamily="2" charset="-122"/>
              </a:rPr>
              <a:t>需求的确认</a:t>
            </a:r>
            <a:endParaRPr lang="en-US" sz="4800" dirty="0">
              <a:solidFill>
                <a:srgbClr val="07001E"/>
              </a:solidFill>
              <a:latin typeface="DengXian" panose="02010600030101010101" pitchFamily="2" charset="-122"/>
              <a:ea typeface="DengXian" panose="02010600030101010101" pitchFamily="2" charset="-122"/>
            </a:endParaRPr>
          </a:p>
        </p:txBody>
      </p:sp>
      <p:sp>
        <p:nvSpPr>
          <p:cNvPr id="8" name="TextBox 8"/>
          <p:cNvSpPr txBox="1"/>
          <p:nvPr/>
        </p:nvSpPr>
        <p:spPr>
          <a:xfrm>
            <a:off x="621189" y="2971027"/>
            <a:ext cx="10427811" cy="6000169"/>
          </a:xfrm>
          <a:prstGeom prst="rect">
            <a:avLst/>
          </a:prstGeom>
        </p:spPr>
        <p:txBody>
          <a:bodyPr wrap="square" lIns="0" tIns="0" rIns="0" bIns="0" rtlCol="0" anchor="t">
            <a:spAutoFit/>
          </a:bodyPr>
          <a:lstStyle/>
          <a:p>
            <a:pPr marL="571500" indent="-571500">
              <a:lnSpc>
                <a:spcPct val="150000"/>
              </a:lnSpc>
              <a:buFont typeface="Arial" panose="020B0604020202020204" pitchFamily="34" charset="0"/>
              <a:buChar char="•"/>
            </a:pPr>
            <a:r>
              <a:rPr lang="zh-CN" altLang="ko-KR" sz="4000" dirty="0">
                <a:solidFill>
                  <a:srgbClr val="545454"/>
                </a:solidFill>
                <a:latin typeface="DengXian" panose="02010600030101010101" pitchFamily="2" charset="-122"/>
                <a:ea typeface="DengXian" panose="02010600030101010101" pitchFamily="2" charset="-122"/>
              </a:rPr>
              <a:t>对于为什么而学习某个方向、自己愿意投身的领域在哪里的探索。</a:t>
            </a:r>
            <a:endParaRPr lang="en-US" altLang="zh-CN" sz="4000" dirty="0">
              <a:solidFill>
                <a:srgbClr val="545454"/>
              </a:solidFill>
              <a:latin typeface="DengXian" panose="02010600030101010101" pitchFamily="2" charset="-122"/>
              <a:ea typeface="DengXian" panose="02010600030101010101" pitchFamily="2" charset="-122"/>
            </a:endParaRPr>
          </a:p>
          <a:p>
            <a:pPr marL="571500" indent="-571500">
              <a:lnSpc>
                <a:spcPct val="150000"/>
              </a:lnSpc>
              <a:buFont typeface="Arial" panose="020B0604020202020204" pitchFamily="34" charset="0"/>
              <a:buChar char="•"/>
            </a:pPr>
            <a:r>
              <a:rPr lang="zh-CN" altLang="en-US" sz="4000" dirty="0">
                <a:solidFill>
                  <a:srgbClr val="545454"/>
                </a:solidFill>
                <a:latin typeface="DengXian" panose="02010600030101010101" pitchFamily="2" charset="-122"/>
                <a:ea typeface="DengXian" panose="02010600030101010101" pitchFamily="2" charset="-122"/>
              </a:rPr>
              <a:t>自我效能感的修正：</a:t>
            </a:r>
            <a:r>
              <a:rPr lang="en-US" altLang="ko-KR" sz="3200" dirty="0">
                <a:solidFill>
                  <a:srgbClr val="545454"/>
                </a:solidFill>
                <a:latin typeface="DengXian" panose="02010600030101010101" pitchFamily="2" charset="-122"/>
                <a:ea typeface="DengXian" panose="02010600030101010101" pitchFamily="2" charset="-122"/>
              </a:rPr>
              <a:t>“</a:t>
            </a:r>
            <a:r>
              <a:rPr lang="zh-CN" altLang="ko-KR" sz="3200" dirty="0">
                <a:solidFill>
                  <a:srgbClr val="545454"/>
                </a:solidFill>
                <a:latin typeface="DengXian" panose="02010600030101010101" pitchFamily="2" charset="-122"/>
                <a:ea typeface="DengXian" panose="02010600030101010101" pitchFamily="2" charset="-122"/>
              </a:rPr>
              <a:t>我能做好什么</a:t>
            </a:r>
            <a:r>
              <a:rPr lang="en-US" altLang="ko-KR" sz="3200" dirty="0">
                <a:solidFill>
                  <a:srgbClr val="545454"/>
                </a:solidFill>
                <a:latin typeface="DengXian" panose="02010600030101010101" pitchFamily="2" charset="-122"/>
                <a:ea typeface="DengXian" panose="02010600030101010101" pitchFamily="2" charset="-122"/>
              </a:rPr>
              <a:t>”</a:t>
            </a:r>
            <a:r>
              <a:rPr lang="zh-CN" altLang="ko-KR" sz="3200" dirty="0">
                <a:solidFill>
                  <a:srgbClr val="545454"/>
                </a:solidFill>
                <a:latin typeface="DengXian" panose="02010600030101010101" pitchFamily="2" charset="-122"/>
                <a:ea typeface="DengXian" panose="02010600030101010101" pitchFamily="2" charset="-122"/>
              </a:rPr>
              <a:t>与环境和行为的交互影响</a:t>
            </a:r>
            <a:endParaRPr lang="en-US" altLang="zh-CN" sz="3200" dirty="0">
              <a:solidFill>
                <a:srgbClr val="545454"/>
              </a:solidFill>
              <a:latin typeface="DengXian" panose="02010600030101010101" pitchFamily="2" charset="-122"/>
              <a:ea typeface="DengXian" panose="02010600030101010101" pitchFamily="2" charset="-122"/>
            </a:endParaRPr>
          </a:p>
          <a:p>
            <a:pPr marL="571500" indent="-571500">
              <a:lnSpc>
                <a:spcPct val="150000"/>
              </a:lnSpc>
              <a:buFont typeface="Arial" panose="020B0604020202020204" pitchFamily="34" charset="0"/>
              <a:buChar char="•"/>
            </a:pPr>
            <a:r>
              <a:rPr lang="zh-CN" altLang="en-US" sz="4000" dirty="0">
                <a:solidFill>
                  <a:srgbClr val="545454"/>
                </a:solidFill>
                <a:latin typeface="DengXian" panose="02010600030101010101" pitchFamily="2" charset="-122"/>
                <a:ea typeface="DengXian" panose="02010600030101010101" pitchFamily="2" charset="-122"/>
              </a:rPr>
              <a:t>自我需求的确认：</a:t>
            </a:r>
            <a:r>
              <a:rPr lang="en-US" altLang="ko-KR" sz="3200" dirty="0">
                <a:solidFill>
                  <a:srgbClr val="545454"/>
                </a:solidFill>
                <a:latin typeface="DengXian" panose="02010600030101010101" pitchFamily="2" charset="-122"/>
                <a:ea typeface="DengXian" panose="02010600030101010101" pitchFamily="2" charset="-122"/>
              </a:rPr>
              <a:t>“</a:t>
            </a:r>
            <a:r>
              <a:rPr lang="zh-CN" altLang="ko-KR" sz="3200" dirty="0">
                <a:solidFill>
                  <a:srgbClr val="545454"/>
                </a:solidFill>
                <a:latin typeface="DengXian" panose="02010600030101010101" pitchFamily="2" charset="-122"/>
                <a:ea typeface="DengXian" panose="02010600030101010101" pitchFamily="2" charset="-122"/>
              </a:rPr>
              <a:t>我想要什么</a:t>
            </a:r>
            <a:r>
              <a:rPr lang="en-US" altLang="ko-KR" sz="3200" dirty="0">
                <a:solidFill>
                  <a:srgbClr val="545454"/>
                </a:solidFill>
                <a:latin typeface="DengXian" panose="02010600030101010101" pitchFamily="2" charset="-122"/>
                <a:ea typeface="DengXian" panose="02010600030101010101" pitchFamily="2" charset="-122"/>
              </a:rPr>
              <a:t>”</a:t>
            </a:r>
            <a:r>
              <a:rPr lang="zh-CN" altLang="ko-KR" sz="3200" dirty="0">
                <a:solidFill>
                  <a:srgbClr val="545454"/>
                </a:solidFill>
                <a:latin typeface="DengXian" panose="02010600030101010101" pitchFamily="2" charset="-122"/>
                <a:ea typeface="DengXian" panose="02010600030101010101" pitchFamily="2" charset="-122"/>
              </a:rPr>
              <a:t>作为主观因素和环境、行为互相作用</a:t>
            </a:r>
            <a:endParaRPr lang="en-US" altLang="zh-CN" sz="3200" dirty="0">
              <a:solidFill>
                <a:srgbClr val="545454"/>
              </a:solidFill>
              <a:latin typeface="DengXian" panose="02010600030101010101" pitchFamily="2" charset="-122"/>
              <a:ea typeface="DengXian" panose="02010600030101010101" pitchFamily="2" charset="-122"/>
            </a:endParaRPr>
          </a:p>
          <a:p>
            <a:pPr marL="571500" indent="-571500">
              <a:lnSpc>
                <a:spcPct val="150000"/>
              </a:lnSpc>
              <a:buFont typeface="Arial" panose="020B0604020202020204" pitchFamily="34" charset="0"/>
              <a:buChar char="•"/>
            </a:pPr>
            <a:r>
              <a:rPr lang="zh-CN" altLang="en-US" sz="4000" b="1" dirty="0">
                <a:solidFill>
                  <a:srgbClr val="545454"/>
                </a:solidFill>
                <a:latin typeface="DengXian" panose="02010600030101010101" pitchFamily="2" charset="-122"/>
                <a:ea typeface="DengXian" panose="02010600030101010101" pitchFamily="2" charset="-122"/>
              </a:rPr>
              <a:t>例：</a:t>
            </a:r>
            <a:r>
              <a:rPr lang="zh-CN" altLang="ko-KR" sz="4000" b="1" dirty="0">
                <a:solidFill>
                  <a:srgbClr val="545454"/>
                </a:solidFill>
                <a:latin typeface="DengXian" panose="02010600030101010101" pitchFamily="2" charset="-122"/>
                <a:ea typeface="DengXian" panose="02010600030101010101" pitchFamily="2" charset="-122"/>
              </a:rPr>
              <a:t>小</a:t>
            </a:r>
            <a:r>
              <a:rPr lang="en-US" altLang="ko-KR" sz="4000" b="1" dirty="0">
                <a:solidFill>
                  <a:srgbClr val="545454"/>
                </a:solidFill>
                <a:latin typeface="DengXian" panose="02010600030101010101" pitchFamily="2" charset="-122"/>
                <a:ea typeface="DengXian" panose="02010600030101010101" pitchFamily="2" charset="-122"/>
              </a:rPr>
              <a:t>L</a:t>
            </a:r>
            <a:r>
              <a:rPr lang="zh-CN" altLang="en-US" sz="4000" b="1" dirty="0">
                <a:solidFill>
                  <a:srgbClr val="545454"/>
                </a:solidFill>
                <a:latin typeface="DengXian" panose="02010600030101010101" pitchFamily="2" charset="-122"/>
                <a:ea typeface="DengXian" panose="02010600030101010101" pitchFamily="2" charset="-122"/>
              </a:rPr>
              <a:t>和</a:t>
            </a:r>
            <a:r>
              <a:rPr lang="zh-CN" altLang="ko-KR" sz="4000" b="1" dirty="0">
                <a:solidFill>
                  <a:srgbClr val="545454"/>
                </a:solidFill>
                <a:latin typeface="DengXian" panose="02010600030101010101" pitchFamily="2" charset="-122"/>
                <a:ea typeface="DengXian" panose="02010600030101010101" pitchFamily="2" charset="-122"/>
              </a:rPr>
              <a:t>小</a:t>
            </a:r>
            <a:r>
              <a:rPr lang="en-US" altLang="ko-KR" sz="4000" b="1" dirty="0">
                <a:solidFill>
                  <a:srgbClr val="545454"/>
                </a:solidFill>
                <a:latin typeface="DengXian" panose="02010600030101010101" pitchFamily="2" charset="-122"/>
                <a:ea typeface="DengXian" panose="02010600030101010101" pitchFamily="2" charset="-122"/>
              </a:rPr>
              <a:t>X</a:t>
            </a:r>
            <a:endParaRPr lang="ko-KR" altLang="ko-KR" sz="4000" b="1" dirty="0">
              <a:solidFill>
                <a:srgbClr val="545454"/>
              </a:solidFill>
              <a:latin typeface="DengXian" panose="02010600030101010101" pitchFamily="2" charset="-122"/>
            </a:endParaRPr>
          </a:p>
        </p:txBody>
      </p:sp>
      <p:pic>
        <p:nvPicPr>
          <p:cNvPr id="9" name="Picture 9"/>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6087038" y="1462041"/>
            <a:ext cx="692267" cy="804962"/>
          </a:xfrm>
          <a:prstGeom prst="rect">
            <a:avLst/>
          </a:prstGeom>
        </p:spPr>
      </p:pic>
      <p:pic>
        <p:nvPicPr>
          <p:cNvPr id="10" name="Picture 10"/>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14341522" y="4299778"/>
            <a:ext cx="897937" cy="888958"/>
          </a:xfrm>
          <a:prstGeom prst="rect">
            <a:avLst/>
          </a:prstGeom>
        </p:spPr>
      </p:pic>
      <p:pic>
        <p:nvPicPr>
          <p:cNvPr id="11" name="Picture 11"/>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12639818" y="7315973"/>
            <a:ext cx="716000" cy="832558"/>
          </a:xfrm>
          <a:prstGeom prst="rect">
            <a:avLst/>
          </a:prstGeom>
        </p:spPr>
      </p:pic>
    </p:spTree>
    <p:extLst>
      <p:ext uri="{BB962C8B-B14F-4D97-AF65-F5344CB8AC3E}">
        <p14:creationId xmlns:p14="http://schemas.microsoft.com/office/powerpoint/2010/main" val="5781467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 descr="소스 이미지 보기">
            <a:extLst>
              <a:ext uri="{FF2B5EF4-FFF2-40B4-BE49-F238E27FC236}">
                <a16:creationId xmlns:a16="http://schemas.microsoft.com/office/drawing/2014/main" id="{876F504E-7B18-41AA-96F8-1F66951A9F7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3125" r="18673"/>
          <a:stretch/>
        </p:blipFill>
        <p:spPr bwMode="auto">
          <a:xfrm>
            <a:off x="11849099" y="-571500"/>
            <a:ext cx="6986337" cy="11430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6"/>
          <p:cNvSpPr txBox="1"/>
          <p:nvPr/>
        </p:nvSpPr>
        <p:spPr>
          <a:xfrm>
            <a:off x="856523" y="2707173"/>
            <a:ext cx="10992576" cy="7043980"/>
          </a:xfrm>
          <a:prstGeom prst="rect">
            <a:avLst/>
          </a:prstGeom>
        </p:spPr>
        <p:txBody>
          <a:bodyPr wrap="square" lIns="0" tIns="0" rIns="0" bIns="0" rtlCol="0" anchor="t">
            <a:spAutoFit/>
          </a:bodyPr>
          <a:lstStyle/>
          <a:p>
            <a:pPr>
              <a:lnSpc>
                <a:spcPct val="150000"/>
              </a:lnSpc>
            </a:pPr>
            <a:r>
              <a:rPr lang="zh-CN" altLang="ko-KR" sz="2800" dirty="0">
                <a:latin typeface="DengXian" panose="02010600030101010101" pitchFamily="2" charset="-122"/>
                <a:ea typeface="DengXian" panose="02010600030101010101" pitchFamily="2" charset="-122"/>
              </a:rPr>
              <a:t>在入学选择专业时并没有带有个人特色的强烈需求，仅仅是为了选择大部分人眼中的</a:t>
            </a:r>
            <a:r>
              <a:rPr lang="en-US" altLang="ko-KR" sz="2800" dirty="0">
                <a:latin typeface="DengXian" panose="02010600030101010101" pitchFamily="2" charset="-122"/>
                <a:ea typeface="DengXian" panose="02010600030101010101" pitchFamily="2" charset="-122"/>
              </a:rPr>
              <a:t>“</a:t>
            </a:r>
            <a:r>
              <a:rPr lang="zh-CN" altLang="ko-KR" sz="2800" dirty="0">
                <a:latin typeface="DengXian" panose="02010600030101010101" pitchFamily="2" charset="-122"/>
                <a:ea typeface="DengXian" panose="02010600030101010101" pitchFamily="2" charset="-122"/>
              </a:rPr>
              <a:t>好专业</a:t>
            </a:r>
            <a:r>
              <a:rPr lang="en-US" altLang="ko-KR" sz="2800" dirty="0">
                <a:latin typeface="DengXian" panose="02010600030101010101" pitchFamily="2" charset="-122"/>
                <a:ea typeface="DengXian" panose="02010600030101010101" pitchFamily="2" charset="-122"/>
              </a:rPr>
              <a:t>”</a:t>
            </a:r>
            <a:r>
              <a:rPr lang="zh-CN" altLang="ko-KR" sz="2800" dirty="0">
                <a:latin typeface="DengXian" panose="02010600030101010101" pitchFamily="2" charset="-122"/>
                <a:ea typeface="DengXian" panose="02010600030101010101" pitchFamily="2" charset="-122"/>
              </a:rPr>
              <a:t>而选择了数科方向，而绝对排除了自己更感兴趣的中文方向。</a:t>
            </a:r>
            <a:endParaRPr lang="en-US" altLang="zh-CN" sz="2800" dirty="0">
              <a:latin typeface="DengXian" panose="02010600030101010101" pitchFamily="2" charset="-122"/>
              <a:ea typeface="DengXian" panose="02010600030101010101" pitchFamily="2" charset="-122"/>
            </a:endParaRPr>
          </a:p>
          <a:p>
            <a:pPr>
              <a:lnSpc>
                <a:spcPct val="150000"/>
              </a:lnSpc>
            </a:pPr>
            <a:endParaRPr lang="en-US" altLang="zh-CN" sz="2800" dirty="0">
              <a:latin typeface="DengXian" panose="02010600030101010101" pitchFamily="2" charset="-122"/>
              <a:ea typeface="DengXian" panose="02010600030101010101" pitchFamily="2" charset="-122"/>
            </a:endParaRPr>
          </a:p>
          <a:p>
            <a:pPr>
              <a:lnSpc>
                <a:spcPct val="150000"/>
              </a:lnSpc>
            </a:pPr>
            <a:r>
              <a:rPr lang="zh-CN" altLang="ko-KR" sz="2800" dirty="0">
                <a:latin typeface="DengXian" panose="02010600030101010101" pitchFamily="2" charset="-122"/>
                <a:ea typeface="DengXian" panose="02010600030101010101" pitchFamily="2" charset="-122"/>
              </a:rPr>
              <a:t>在大学学习过程中，她将中文系课程作为主业外的兴趣进行学习，却进一步发现了自己对汉语史研究的浓厚志向。但是在两个领域的课程学习中，认识到了计算语言学技术应用到汉语史上的可能性，从而确认了未来的研究方向和实现路径，选择本科继续留在数科方向学习技能，研究生阶段跨保汉语史。</a:t>
            </a:r>
            <a:endParaRPr lang="en-US" altLang="zh-CN" sz="2800" dirty="0">
              <a:latin typeface="DengXian" panose="02010600030101010101" pitchFamily="2" charset="-122"/>
              <a:ea typeface="DengXian" panose="02010600030101010101" pitchFamily="2" charset="-122"/>
            </a:endParaRPr>
          </a:p>
          <a:p>
            <a:pPr>
              <a:lnSpc>
                <a:spcPct val="150000"/>
              </a:lnSpc>
            </a:pPr>
            <a:endParaRPr lang="en-US" altLang="zh-CN" sz="2800" dirty="0">
              <a:latin typeface="DengXian" panose="02010600030101010101" pitchFamily="2" charset="-122"/>
              <a:ea typeface="DengXian" panose="02010600030101010101" pitchFamily="2" charset="-122"/>
            </a:endParaRPr>
          </a:p>
          <a:p>
            <a:pPr>
              <a:lnSpc>
                <a:spcPct val="150000"/>
              </a:lnSpc>
            </a:pPr>
            <a:r>
              <a:rPr lang="zh-CN" altLang="ko-KR" sz="2800" dirty="0">
                <a:latin typeface="DengXian" panose="02010600030101010101" pitchFamily="2" charset="-122"/>
                <a:ea typeface="DengXian" panose="02010600030101010101" pitchFamily="2" charset="-122"/>
              </a:rPr>
              <a:t>需要未来的自己在真正感兴趣的领域里过精神富足的生活</a:t>
            </a:r>
            <a:endParaRPr lang="ko-KR" altLang="ko-KR" sz="2800" dirty="0">
              <a:latin typeface="DengXian" panose="02010600030101010101" pitchFamily="2" charset="-122"/>
            </a:endParaRPr>
          </a:p>
        </p:txBody>
      </p:sp>
      <p:pic>
        <p:nvPicPr>
          <p:cNvPr id="12" name="Picture 4">
            <a:extLst>
              <a:ext uri="{FF2B5EF4-FFF2-40B4-BE49-F238E27FC236}">
                <a16:creationId xmlns:a16="http://schemas.microsoft.com/office/drawing/2014/main" id="{7DA46A4A-21C9-43C7-924C-D19A5ED5C35E}"/>
              </a:ext>
            </a:extLst>
          </p:cNvPr>
          <p:cNvPicPr>
            <a:picLocks noChangeAspect="1"/>
          </p:cNvPicPr>
          <p:nvPr/>
        </p:nvPicPr>
        <p:blipFill>
          <a:blip r:embed="rId3">
            <a:alphaModFix amt="56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l="15378" r="18207"/>
          <a:stretch>
            <a:fillRect/>
          </a:stretch>
        </p:blipFill>
        <p:spPr>
          <a:xfrm>
            <a:off x="11811000" y="-53340"/>
            <a:ext cx="7048500" cy="10591800"/>
          </a:xfrm>
          <a:prstGeom prst="rect">
            <a:avLst/>
          </a:prstGeom>
        </p:spPr>
      </p:pic>
      <p:pic>
        <p:nvPicPr>
          <p:cNvPr id="9" name="Picture 7">
            <a:extLst>
              <a:ext uri="{FF2B5EF4-FFF2-40B4-BE49-F238E27FC236}">
                <a16:creationId xmlns:a16="http://schemas.microsoft.com/office/drawing/2014/main" id="{48DF0071-AC0A-4244-905B-6F2F14AE884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57197" t="2770" b="87263"/>
          <a:stretch>
            <a:fillRect/>
          </a:stretch>
        </p:blipFill>
        <p:spPr>
          <a:xfrm>
            <a:off x="9654200" y="581689"/>
            <a:ext cx="5954816" cy="1383691"/>
          </a:xfrm>
          <a:prstGeom prst="rect">
            <a:avLst/>
          </a:prstGeom>
        </p:spPr>
      </p:pic>
      <p:sp>
        <p:nvSpPr>
          <p:cNvPr id="10" name="TextBox 8">
            <a:extLst>
              <a:ext uri="{FF2B5EF4-FFF2-40B4-BE49-F238E27FC236}">
                <a16:creationId xmlns:a16="http://schemas.microsoft.com/office/drawing/2014/main" id="{D6325C28-BCD2-48A0-A26D-390033753F80}"/>
              </a:ext>
            </a:extLst>
          </p:cNvPr>
          <p:cNvSpPr txBox="1"/>
          <p:nvPr/>
        </p:nvSpPr>
        <p:spPr>
          <a:xfrm>
            <a:off x="10376649" y="834432"/>
            <a:ext cx="4509918" cy="821055"/>
          </a:xfrm>
          <a:prstGeom prst="rect">
            <a:avLst/>
          </a:prstGeom>
        </p:spPr>
        <p:txBody>
          <a:bodyPr lIns="0" tIns="0" rIns="0" bIns="0" rtlCol="0" anchor="t">
            <a:spAutoFit/>
          </a:bodyPr>
          <a:lstStyle/>
          <a:p>
            <a:pPr algn="ctr">
              <a:lnSpc>
                <a:spcPts val="6719"/>
              </a:lnSpc>
            </a:pPr>
            <a:r>
              <a:rPr lang="zh-CN" altLang="en-US" sz="4800" b="1" dirty="0">
                <a:solidFill>
                  <a:srgbClr val="000000"/>
                </a:solidFill>
                <a:latin typeface="DengXian" panose="02010600030101010101" pitchFamily="2" charset="-122"/>
                <a:ea typeface="DengXian" panose="02010600030101010101" pitchFamily="2" charset="-122"/>
              </a:rPr>
              <a:t>小</a:t>
            </a:r>
            <a:r>
              <a:rPr lang="en-US" altLang="zh-CN" sz="4800" b="1" dirty="0">
                <a:solidFill>
                  <a:srgbClr val="000000"/>
                </a:solidFill>
                <a:latin typeface="DengXian" panose="02010600030101010101" pitchFamily="2" charset="-122"/>
                <a:ea typeface="DengXian" panose="02010600030101010101" pitchFamily="2" charset="-122"/>
              </a:rPr>
              <a:t>L</a:t>
            </a:r>
            <a:r>
              <a:rPr lang="zh-CN" altLang="en-US" sz="4800" b="1" dirty="0">
                <a:solidFill>
                  <a:srgbClr val="000000"/>
                </a:solidFill>
                <a:latin typeface="DengXian" panose="02010600030101010101" pitchFamily="2" charset="-122"/>
                <a:ea typeface="DengXian" panose="02010600030101010101" pitchFamily="2" charset="-122"/>
              </a:rPr>
              <a:t>同学为例</a:t>
            </a:r>
            <a:endParaRPr lang="en-US" sz="4800" b="1" dirty="0">
              <a:solidFill>
                <a:srgbClr val="000000"/>
              </a:solidFill>
              <a:latin typeface="DengXian" panose="02010600030101010101" pitchFamily="2" charset="-122"/>
              <a:ea typeface="DengXian" panose="02010600030101010101" pitchFamily="2" charset="-122"/>
            </a:endParaRPr>
          </a:p>
        </p:txBody>
      </p:sp>
      <p:sp>
        <p:nvSpPr>
          <p:cNvPr id="13" name="TextBox 12">
            <a:extLst>
              <a:ext uri="{FF2B5EF4-FFF2-40B4-BE49-F238E27FC236}">
                <a16:creationId xmlns:a16="http://schemas.microsoft.com/office/drawing/2014/main" id="{79B7F596-A5CF-4C98-B41C-DB431EA10924}"/>
              </a:ext>
            </a:extLst>
          </p:cNvPr>
          <p:cNvSpPr txBox="1"/>
          <p:nvPr/>
        </p:nvSpPr>
        <p:spPr>
          <a:xfrm>
            <a:off x="103547" y="2576715"/>
            <a:ext cx="2514600" cy="1569660"/>
          </a:xfrm>
          <a:prstGeom prst="rect">
            <a:avLst/>
          </a:prstGeom>
          <a:noFill/>
        </p:spPr>
        <p:txBody>
          <a:bodyPr wrap="square" rtlCol="0">
            <a:spAutoFit/>
          </a:bodyPr>
          <a:lstStyle/>
          <a:p>
            <a:r>
              <a:rPr lang="zh-CN" altLang="en-US" sz="9600" dirty="0">
                <a:solidFill>
                  <a:srgbClr val="545454"/>
                </a:solidFill>
                <a:latin typeface="DengXian" panose="02010600030101010101" pitchFamily="2" charset="-122"/>
                <a:ea typeface="DengXian" panose="02010600030101010101" pitchFamily="2" charset="-122"/>
              </a:rPr>
              <a:t>“</a:t>
            </a:r>
            <a:endParaRPr lang="ko-KR" altLang="en-US" sz="9600" dirty="0">
              <a:solidFill>
                <a:srgbClr val="545454"/>
              </a:solidFill>
              <a:latin typeface="DengXian" panose="02010600030101010101" pitchFamily="2" charset="-122"/>
            </a:endParaRPr>
          </a:p>
        </p:txBody>
      </p:sp>
      <p:sp>
        <p:nvSpPr>
          <p:cNvPr id="14" name="TextBox 13">
            <a:extLst>
              <a:ext uri="{FF2B5EF4-FFF2-40B4-BE49-F238E27FC236}">
                <a16:creationId xmlns:a16="http://schemas.microsoft.com/office/drawing/2014/main" id="{589DE2CC-CF95-43CA-8EFE-CD60F55BA7F1}"/>
              </a:ext>
            </a:extLst>
          </p:cNvPr>
          <p:cNvSpPr txBox="1"/>
          <p:nvPr/>
        </p:nvSpPr>
        <p:spPr>
          <a:xfrm>
            <a:off x="5638800" y="7581900"/>
            <a:ext cx="2514600" cy="1569660"/>
          </a:xfrm>
          <a:prstGeom prst="rect">
            <a:avLst/>
          </a:prstGeom>
          <a:noFill/>
        </p:spPr>
        <p:txBody>
          <a:bodyPr wrap="square" rtlCol="0">
            <a:spAutoFit/>
          </a:bodyPr>
          <a:lstStyle/>
          <a:p>
            <a:r>
              <a:rPr lang="en-US" altLang="zh-CN" sz="9600" dirty="0">
                <a:solidFill>
                  <a:srgbClr val="545454"/>
                </a:solidFill>
                <a:latin typeface="DengXian" panose="02010600030101010101" pitchFamily="2" charset="-122"/>
                <a:ea typeface="DengXian" panose="02010600030101010101" pitchFamily="2" charset="-122"/>
              </a:rPr>
              <a:t>”</a:t>
            </a:r>
            <a:endParaRPr lang="ko-KR" altLang="en-US" sz="9600" dirty="0">
              <a:solidFill>
                <a:srgbClr val="545454"/>
              </a:solidFill>
              <a:latin typeface="DengXian" panose="02010600030101010101" pitchFamily="2" charset="-122"/>
            </a:endParaRPr>
          </a:p>
        </p:txBody>
      </p:sp>
      <p:sp>
        <p:nvSpPr>
          <p:cNvPr id="15" name="TextBox 14">
            <a:extLst>
              <a:ext uri="{FF2B5EF4-FFF2-40B4-BE49-F238E27FC236}">
                <a16:creationId xmlns:a16="http://schemas.microsoft.com/office/drawing/2014/main" id="{D4937E38-6F49-44BB-9E68-85FCBE6B5304}"/>
              </a:ext>
            </a:extLst>
          </p:cNvPr>
          <p:cNvSpPr txBox="1"/>
          <p:nvPr/>
        </p:nvSpPr>
        <p:spPr>
          <a:xfrm>
            <a:off x="9823517" y="8957297"/>
            <a:ext cx="2514600" cy="1569660"/>
          </a:xfrm>
          <a:prstGeom prst="rect">
            <a:avLst/>
          </a:prstGeom>
          <a:noFill/>
        </p:spPr>
        <p:txBody>
          <a:bodyPr wrap="square" rtlCol="0">
            <a:spAutoFit/>
          </a:bodyPr>
          <a:lstStyle/>
          <a:p>
            <a:r>
              <a:rPr lang="en-US" altLang="zh-CN" sz="9600" dirty="0">
                <a:solidFill>
                  <a:srgbClr val="545454"/>
                </a:solidFill>
                <a:latin typeface="DengXian" panose="02010600030101010101" pitchFamily="2" charset="-122"/>
                <a:ea typeface="DengXian" panose="02010600030101010101" pitchFamily="2" charset="-122"/>
              </a:rPr>
              <a:t>”</a:t>
            </a:r>
            <a:endParaRPr lang="ko-KR" altLang="en-US" sz="9600" dirty="0">
              <a:solidFill>
                <a:srgbClr val="545454"/>
              </a:solidFill>
              <a:latin typeface="DengXian" panose="02010600030101010101" pitchFamily="2" charset="-122"/>
            </a:endParaRPr>
          </a:p>
        </p:txBody>
      </p:sp>
      <p:sp>
        <p:nvSpPr>
          <p:cNvPr id="16" name="TextBox 15">
            <a:extLst>
              <a:ext uri="{FF2B5EF4-FFF2-40B4-BE49-F238E27FC236}">
                <a16:creationId xmlns:a16="http://schemas.microsoft.com/office/drawing/2014/main" id="{77B86629-C97D-43E7-8361-C98DF254A3D6}"/>
              </a:ext>
            </a:extLst>
          </p:cNvPr>
          <p:cNvSpPr txBox="1"/>
          <p:nvPr/>
        </p:nvSpPr>
        <p:spPr>
          <a:xfrm>
            <a:off x="3349970" y="3889819"/>
            <a:ext cx="2514600" cy="1569660"/>
          </a:xfrm>
          <a:prstGeom prst="rect">
            <a:avLst/>
          </a:prstGeom>
          <a:noFill/>
        </p:spPr>
        <p:txBody>
          <a:bodyPr wrap="square" rtlCol="0">
            <a:spAutoFit/>
          </a:bodyPr>
          <a:lstStyle/>
          <a:p>
            <a:r>
              <a:rPr lang="en-US" altLang="zh-CN" sz="9600" dirty="0">
                <a:solidFill>
                  <a:srgbClr val="545454"/>
                </a:solidFill>
                <a:latin typeface="DengXian" panose="02010600030101010101" pitchFamily="2" charset="-122"/>
                <a:ea typeface="DengXian" panose="02010600030101010101" pitchFamily="2" charset="-122"/>
              </a:rPr>
              <a:t>”</a:t>
            </a:r>
            <a:endParaRPr lang="ko-KR" altLang="en-US" sz="9600" dirty="0">
              <a:solidFill>
                <a:srgbClr val="545454"/>
              </a:solidFill>
              <a:latin typeface="DengXian" panose="02010600030101010101" pitchFamily="2" charset="-122"/>
            </a:endParaRPr>
          </a:p>
        </p:txBody>
      </p:sp>
      <p:sp>
        <p:nvSpPr>
          <p:cNvPr id="18" name="TextBox 17">
            <a:extLst>
              <a:ext uri="{FF2B5EF4-FFF2-40B4-BE49-F238E27FC236}">
                <a16:creationId xmlns:a16="http://schemas.microsoft.com/office/drawing/2014/main" id="{F2D0A552-CC11-4B50-82CB-683F21FB01F0}"/>
              </a:ext>
            </a:extLst>
          </p:cNvPr>
          <p:cNvSpPr txBox="1"/>
          <p:nvPr/>
        </p:nvSpPr>
        <p:spPr>
          <a:xfrm>
            <a:off x="177939" y="8909358"/>
            <a:ext cx="2514600" cy="1569660"/>
          </a:xfrm>
          <a:prstGeom prst="rect">
            <a:avLst/>
          </a:prstGeom>
          <a:noFill/>
        </p:spPr>
        <p:txBody>
          <a:bodyPr wrap="square" rtlCol="0">
            <a:spAutoFit/>
          </a:bodyPr>
          <a:lstStyle/>
          <a:p>
            <a:r>
              <a:rPr lang="zh-CN" altLang="en-US" sz="9600" dirty="0">
                <a:solidFill>
                  <a:srgbClr val="545454"/>
                </a:solidFill>
                <a:latin typeface="DengXian" panose="02010600030101010101" pitchFamily="2" charset="-122"/>
                <a:ea typeface="DengXian" panose="02010600030101010101" pitchFamily="2" charset="-122"/>
              </a:rPr>
              <a:t>“</a:t>
            </a:r>
            <a:endParaRPr lang="ko-KR" altLang="en-US" sz="9600" dirty="0">
              <a:solidFill>
                <a:srgbClr val="545454"/>
              </a:solidFill>
              <a:latin typeface="DengXian" panose="02010600030101010101" pitchFamily="2" charset="-122"/>
            </a:endParaRPr>
          </a:p>
        </p:txBody>
      </p:sp>
      <p:sp>
        <p:nvSpPr>
          <p:cNvPr id="19" name="TextBox 18">
            <a:extLst>
              <a:ext uri="{FF2B5EF4-FFF2-40B4-BE49-F238E27FC236}">
                <a16:creationId xmlns:a16="http://schemas.microsoft.com/office/drawing/2014/main" id="{D67BC0A2-1384-4B99-BBF2-07601F115C2F}"/>
              </a:ext>
            </a:extLst>
          </p:cNvPr>
          <p:cNvSpPr txBox="1"/>
          <p:nvPr/>
        </p:nvSpPr>
        <p:spPr>
          <a:xfrm>
            <a:off x="124304" y="5156103"/>
            <a:ext cx="2514600" cy="1569660"/>
          </a:xfrm>
          <a:prstGeom prst="rect">
            <a:avLst/>
          </a:prstGeom>
          <a:noFill/>
        </p:spPr>
        <p:txBody>
          <a:bodyPr wrap="square" rtlCol="0">
            <a:spAutoFit/>
          </a:bodyPr>
          <a:lstStyle/>
          <a:p>
            <a:r>
              <a:rPr lang="zh-CN" altLang="en-US" sz="9600" dirty="0">
                <a:solidFill>
                  <a:srgbClr val="545454"/>
                </a:solidFill>
                <a:latin typeface="DengXian" panose="02010600030101010101" pitchFamily="2" charset="-122"/>
                <a:ea typeface="DengXian" panose="02010600030101010101" pitchFamily="2" charset="-122"/>
              </a:rPr>
              <a:t>“</a:t>
            </a:r>
            <a:endParaRPr lang="ko-KR" altLang="en-US" sz="9600" dirty="0">
              <a:solidFill>
                <a:srgbClr val="545454"/>
              </a:solidFill>
              <a:latin typeface="DengXian" panose="02010600030101010101" pitchFamily="2" charset="-122"/>
            </a:endParaRPr>
          </a:p>
        </p:txBody>
      </p:sp>
    </p:spTree>
    <p:extLst>
      <p:ext uri="{BB962C8B-B14F-4D97-AF65-F5344CB8AC3E}">
        <p14:creationId xmlns:p14="http://schemas.microsoft.com/office/powerpoint/2010/main" val="16707676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소스 이미지 보기">
            <a:extLst>
              <a:ext uri="{FF2B5EF4-FFF2-40B4-BE49-F238E27FC236}">
                <a16:creationId xmlns:a16="http://schemas.microsoft.com/office/drawing/2014/main" id="{BB0E306B-10B3-46F2-9AF3-99C0AE70D0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71500"/>
            <a:ext cx="18288000" cy="1143000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3">
            <a:extLst>
              <a:ext uri="{FF2B5EF4-FFF2-40B4-BE49-F238E27FC236}">
                <a16:creationId xmlns:a16="http://schemas.microsoft.com/office/drawing/2014/main" id="{CD5C794C-B2FB-400B-A729-D3BA27C27F3F}"/>
              </a:ext>
            </a:extLst>
          </p:cNvPr>
          <p:cNvPicPr>
            <a:picLocks noChangeAspect="1"/>
          </p:cNvPicPr>
          <p:nvPr/>
        </p:nvPicPr>
        <p:blipFill>
          <a:blip r:embed="rId3">
            <a:alphaModFix amt="59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l="99" t="4880" b="39539"/>
          <a:stretch>
            <a:fillRect/>
          </a:stretch>
        </p:blipFill>
        <p:spPr>
          <a:xfrm>
            <a:off x="-556648" y="-209065"/>
            <a:ext cx="19401296" cy="10772625"/>
          </a:xfrm>
          <a:prstGeom prst="rect">
            <a:avLst/>
          </a:prstGeom>
        </p:spPr>
      </p:pic>
      <p:pic>
        <p:nvPicPr>
          <p:cNvPr id="5" name="Picture 5"/>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747" t="54771" b="33807"/>
          <a:stretch>
            <a:fillRect/>
          </a:stretch>
        </p:blipFill>
        <p:spPr>
          <a:xfrm>
            <a:off x="279035" y="276829"/>
            <a:ext cx="17702886" cy="323180"/>
          </a:xfrm>
          <a:prstGeom prst="rect">
            <a:avLst/>
          </a:prstGeom>
        </p:spPr>
      </p:pic>
      <p:pic>
        <p:nvPicPr>
          <p:cNvPr id="6" name="Picture 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101" t="54771" r="48211" b="41712"/>
          <a:stretch>
            <a:fillRect/>
          </a:stretch>
        </p:blipFill>
        <p:spPr>
          <a:xfrm rot="5400000">
            <a:off x="-4568223" y="5077133"/>
            <a:ext cx="9705337" cy="104731"/>
          </a:xfrm>
          <a:prstGeom prst="rect">
            <a:avLst/>
          </a:prstGeom>
        </p:spPr>
      </p:pic>
      <p:pic>
        <p:nvPicPr>
          <p:cNvPr id="7" name="Picture 7"/>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162" t="54771" r="48211" b="33399"/>
          <a:stretch>
            <a:fillRect/>
          </a:stretch>
        </p:blipFill>
        <p:spPr>
          <a:xfrm rot="5400000">
            <a:off x="12958777" y="4959023"/>
            <a:ext cx="9693907" cy="352381"/>
          </a:xfrm>
          <a:prstGeom prst="rect">
            <a:avLst/>
          </a:prstGeom>
        </p:spPr>
      </p:pic>
      <p:pic>
        <p:nvPicPr>
          <p:cNvPr id="8" name="Picture 8"/>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640" t="54771" b="29094"/>
          <a:stretch>
            <a:fillRect/>
          </a:stretch>
        </p:blipFill>
        <p:spPr>
          <a:xfrm>
            <a:off x="263982" y="9925720"/>
            <a:ext cx="17721936" cy="456530"/>
          </a:xfrm>
          <a:prstGeom prst="rect">
            <a:avLst/>
          </a:prstGeom>
        </p:spPr>
      </p:pic>
      <p:sp>
        <p:nvSpPr>
          <p:cNvPr id="10" name="TextBox 10"/>
          <p:cNvSpPr txBox="1"/>
          <p:nvPr/>
        </p:nvSpPr>
        <p:spPr>
          <a:xfrm>
            <a:off x="2374141" y="4191607"/>
            <a:ext cx="13218069" cy="1333442"/>
          </a:xfrm>
          <a:prstGeom prst="rect">
            <a:avLst/>
          </a:prstGeom>
        </p:spPr>
        <p:txBody>
          <a:bodyPr wrap="square" lIns="0" tIns="0" rIns="0" bIns="0" rtlCol="0" anchor="t">
            <a:spAutoFit/>
          </a:bodyPr>
          <a:lstStyle/>
          <a:p>
            <a:pPr algn="ctr">
              <a:lnSpc>
                <a:spcPts val="11328"/>
              </a:lnSpc>
            </a:pPr>
            <a:r>
              <a:rPr lang="en-US" altLang="zh-CN" sz="7200" spc="816" dirty="0">
                <a:solidFill>
                  <a:srgbClr val="FFFFFF"/>
                </a:solidFill>
                <a:latin typeface="DengXian" panose="02010600030101010101" pitchFamily="2" charset="-122"/>
                <a:ea typeface="DengXian" panose="02010600030101010101" pitchFamily="2" charset="-122"/>
              </a:rPr>
              <a:t>Thanks</a:t>
            </a:r>
            <a:endParaRPr lang="en-US" sz="7200" spc="816" dirty="0">
              <a:solidFill>
                <a:srgbClr val="FFFFFF"/>
              </a:solidFill>
              <a:latin typeface="DengXian" panose="02010600030101010101" pitchFamily="2" charset="-122"/>
              <a:ea typeface="DengXian" panose="02010600030101010101" pitchFamily="2" charset="-122"/>
            </a:endParaRPr>
          </a:p>
        </p:txBody>
      </p:sp>
    </p:spTree>
    <p:extLst>
      <p:ext uri="{BB962C8B-B14F-4D97-AF65-F5344CB8AC3E}">
        <p14:creationId xmlns:p14="http://schemas.microsoft.com/office/powerpoint/2010/main" val="32910723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57197" r="5122" b="80063"/>
          <a:stretch>
            <a:fillRect/>
          </a:stretch>
        </p:blipFill>
        <p:spPr>
          <a:xfrm>
            <a:off x="7176242" y="0"/>
            <a:ext cx="3935516" cy="2078186"/>
          </a:xfrm>
          <a:prstGeom prst="rect">
            <a:avLst/>
          </a:prstGeom>
        </p:spPr>
      </p:pic>
      <p:sp>
        <p:nvSpPr>
          <p:cNvPr id="3" name="TextBox 3"/>
          <p:cNvSpPr txBox="1"/>
          <p:nvPr/>
        </p:nvSpPr>
        <p:spPr>
          <a:xfrm>
            <a:off x="8047878" y="185032"/>
            <a:ext cx="2204224" cy="1097915"/>
          </a:xfrm>
          <a:prstGeom prst="rect">
            <a:avLst/>
          </a:prstGeom>
        </p:spPr>
        <p:txBody>
          <a:bodyPr lIns="0" tIns="0" rIns="0" bIns="0" rtlCol="0" anchor="t">
            <a:spAutoFit/>
          </a:bodyPr>
          <a:lstStyle/>
          <a:p>
            <a:pPr algn="ctr">
              <a:lnSpc>
                <a:spcPts val="8960"/>
              </a:lnSpc>
            </a:pPr>
            <a:r>
              <a:rPr lang="en-US" sz="6400" dirty="0">
                <a:solidFill>
                  <a:srgbClr val="000000"/>
                </a:solidFill>
                <a:ea typeface="字由点字典黑 35J Bold"/>
              </a:rPr>
              <a:t>目 录</a:t>
            </a:r>
          </a:p>
        </p:txBody>
      </p:sp>
      <p:sp>
        <p:nvSpPr>
          <p:cNvPr id="4" name="TextBox 4"/>
          <p:cNvSpPr txBox="1"/>
          <p:nvPr/>
        </p:nvSpPr>
        <p:spPr>
          <a:xfrm>
            <a:off x="8047878" y="1172015"/>
            <a:ext cx="2224104" cy="610235"/>
          </a:xfrm>
          <a:prstGeom prst="rect">
            <a:avLst/>
          </a:prstGeom>
        </p:spPr>
        <p:txBody>
          <a:bodyPr lIns="0" tIns="0" rIns="0" bIns="0" rtlCol="0" anchor="t">
            <a:spAutoFit/>
          </a:bodyPr>
          <a:lstStyle/>
          <a:p>
            <a:pPr algn="ctr">
              <a:lnSpc>
                <a:spcPts val="5040"/>
              </a:lnSpc>
            </a:pPr>
            <a:r>
              <a:rPr lang="en-US" sz="3600" b="1" spc="144" dirty="0">
                <a:solidFill>
                  <a:srgbClr val="000000"/>
                </a:solidFill>
                <a:latin typeface="DengXian" panose="02010600030101010101" pitchFamily="2" charset="-122"/>
                <a:ea typeface="DengXian" panose="02010600030101010101" pitchFamily="2" charset="-122"/>
              </a:rPr>
              <a:t>Content</a:t>
            </a:r>
          </a:p>
        </p:txBody>
      </p:sp>
      <p:sp>
        <p:nvSpPr>
          <p:cNvPr id="5" name="TextBox 5"/>
          <p:cNvSpPr txBox="1"/>
          <p:nvPr/>
        </p:nvSpPr>
        <p:spPr>
          <a:xfrm>
            <a:off x="3527903" y="4015557"/>
            <a:ext cx="1030160" cy="1094740"/>
          </a:xfrm>
          <a:prstGeom prst="rect">
            <a:avLst/>
          </a:prstGeom>
        </p:spPr>
        <p:txBody>
          <a:bodyPr lIns="0" tIns="0" rIns="0" bIns="0" rtlCol="0" anchor="t">
            <a:spAutoFit/>
          </a:bodyPr>
          <a:lstStyle/>
          <a:p>
            <a:pPr algn="l">
              <a:lnSpc>
                <a:spcPts val="8960"/>
              </a:lnSpc>
            </a:pPr>
            <a:r>
              <a:rPr lang="en-US" sz="6400" spc="742">
                <a:solidFill>
                  <a:srgbClr val="000000"/>
                </a:solidFill>
                <a:latin typeface="Anton"/>
              </a:rPr>
              <a:t>01</a:t>
            </a:r>
          </a:p>
        </p:txBody>
      </p:sp>
      <p:sp>
        <p:nvSpPr>
          <p:cNvPr id="6" name="TextBox 6"/>
          <p:cNvSpPr txBox="1"/>
          <p:nvPr/>
        </p:nvSpPr>
        <p:spPr>
          <a:xfrm>
            <a:off x="4758957" y="4319270"/>
            <a:ext cx="4783290" cy="487313"/>
          </a:xfrm>
          <a:prstGeom prst="rect">
            <a:avLst/>
          </a:prstGeom>
        </p:spPr>
        <p:txBody>
          <a:bodyPr lIns="0" tIns="0" rIns="0" bIns="0" rtlCol="0" anchor="t">
            <a:spAutoFit/>
          </a:bodyPr>
          <a:lstStyle/>
          <a:p>
            <a:pPr algn="l">
              <a:lnSpc>
                <a:spcPts val="3779"/>
              </a:lnSpc>
            </a:pPr>
            <a:r>
              <a:rPr lang="zh-CN" altLang="en-US" sz="3200" dirty="0">
                <a:solidFill>
                  <a:srgbClr val="545454"/>
                </a:solidFill>
                <a:latin typeface="DengXian" panose="02010600030101010101" pitchFamily="2" charset="-122"/>
                <a:ea typeface="DengXian" panose="02010600030101010101" pitchFamily="2" charset="-122"/>
              </a:rPr>
              <a:t>调查问题及调查动机</a:t>
            </a:r>
            <a:endParaRPr lang="en-US" sz="3200" dirty="0">
              <a:solidFill>
                <a:srgbClr val="545454"/>
              </a:solidFill>
              <a:latin typeface="DengXian" panose="02010600030101010101" pitchFamily="2" charset="-122"/>
              <a:ea typeface="DengXian" panose="02010600030101010101" pitchFamily="2" charset="-122"/>
            </a:endParaRPr>
          </a:p>
        </p:txBody>
      </p:sp>
      <p:sp>
        <p:nvSpPr>
          <p:cNvPr id="7" name="TextBox 7"/>
          <p:cNvSpPr txBox="1"/>
          <p:nvPr/>
        </p:nvSpPr>
        <p:spPr>
          <a:xfrm>
            <a:off x="3527903" y="6052320"/>
            <a:ext cx="935906" cy="1052195"/>
          </a:xfrm>
          <a:prstGeom prst="rect">
            <a:avLst/>
          </a:prstGeom>
        </p:spPr>
        <p:txBody>
          <a:bodyPr lIns="0" tIns="0" rIns="0" bIns="0" rtlCol="0" anchor="t">
            <a:spAutoFit/>
          </a:bodyPr>
          <a:lstStyle/>
          <a:p>
            <a:pPr algn="l">
              <a:lnSpc>
                <a:spcPts val="8680"/>
              </a:lnSpc>
            </a:pPr>
            <a:r>
              <a:rPr lang="en-US" sz="6200" spc="341" dirty="0">
                <a:solidFill>
                  <a:srgbClr val="000000"/>
                </a:solidFill>
                <a:latin typeface="Anton"/>
              </a:rPr>
              <a:t>03</a:t>
            </a:r>
          </a:p>
        </p:txBody>
      </p:sp>
      <p:sp>
        <p:nvSpPr>
          <p:cNvPr id="8" name="TextBox 8"/>
          <p:cNvSpPr txBox="1"/>
          <p:nvPr/>
        </p:nvSpPr>
        <p:spPr>
          <a:xfrm>
            <a:off x="10766402" y="4025082"/>
            <a:ext cx="935906" cy="1047750"/>
          </a:xfrm>
          <a:prstGeom prst="rect">
            <a:avLst/>
          </a:prstGeom>
        </p:spPr>
        <p:txBody>
          <a:bodyPr lIns="0" tIns="0" rIns="0" bIns="0" rtlCol="0" anchor="t">
            <a:spAutoFit/>
          </a:bodyPr>
          <a:lstStyle/>
          <a:p>
            <a:pPr algn="l">
              <a:lnSpc>
                <a:spcPts val="8680"/>
              </a:lnSpc>
            </a:pPr>
            <a:r>
              <a:rPr lang="en-US" sz="6200" spc="341">
                <a:solidFill>
                  <a:srgbClr val="000000"/>
                </a:solidFill>
                <a:latin typeface="Anton"/>
              </a:rPr>
              <a:t>02</a:t>
            </a:r>
          </a:p>
        </p:txBody>
      </p:sp>
      <p:sp>
        <p:nvSpPr>
          <p:cNvPr id="9" name="TextBox 9"/>
          <p:cNvSpPr txBox="1"/>
          <p:nvPr/>
        </p:nvSpPr>
        <p:spPr>
          <a:xfrm>
            <a:off x="10766402" y="6052320"/>
            <a:ext cx="935906" cy="1047750"/>
          </a:xfrm>
          <a:prstGeom prst="rect">
            <a:avLst/>
          </a:prstGeom>
        </p:spPr>
        <p:txBody>
          <a:bodyPr lIns="0" tIns="0" rIns="0" bIns="0" rtlCol="0" anchor="t">
            <a:spAutoFit/>
          </a:bodyPr>
          <a:lstStyle/>
          <a:p>
            <a:pPr algn="l">
              <a:lnSpc>
                <a:spcPts val="8680"/>
              </a:lnSpc>
            </a:pPr>
            <a:r>
              <a:rPr lang="en-US" sz="6200" spc="341">
                <a:solidFill>
                  <a:srgbClr val="000000"/>
                </a:solidFill>
                <a:latin typeface="Anton"/>
              </a:rPr>
              <a:t>04</a:t>
            </a:r>
          </a:p>
        </p:txBody>
      </p:sp>
      <p:sp>
        <p:nvSpPr>
          <p:cNvPr id="10" name="TextBox 10"/>
          <p:cNvSpPr txBox="1"/>
          <p:nvPr/>
        </p:nvSpPr>
        <p:spPr>
          <a:xfrm>
            <a:off x="4758956" y="6180590"/>
            <a:ext cx="4613643" cy="937116"/>
          </a:xfrm>
          <a:prstGeom prst="rect">
            <a:avLst/>
          </a:prstGeom>
        </p:spPr>
        <p:txBody>
          <a:bodyPr wrap="square" lIns="0" tIns="0" rIns="0" bIns="0" rtlCol="0" anchor="t">
            <a:spAutoFit/>
          </a:bodyPr>
          <a:lstStyle/>
          <a:p>
            <a:pPr algn="l">
              <a:lnSpc>
                <a:spcPts val="3779"/>
              </a:lnSpc>
            </a:pPr>
            <a:r>
              <a:rPr lang="zh-CN" altLang="en-US" sz="3200" dirty="0">
                <a:solidFill>
                  <a:srgbClr val="545454"/>
                </a:solidFill>
                <a:latin typeface="DengXian" panose="02010600030101010101" pitchFamily="2" charset="-122"/>
                <a:ea typeface="DengXian" panose="02010600030101010101" pitchFamily="2" charset="-122"/>
              </a:rPr>
              <a:t>观点及发现</a:t>
            </a:r>
            <a:endParaRPr lang="en-US" altLang="zh-CN" sz="3200" dirty="0">
              <a:solidFill>
                <a:srgbClr val="545454"/>
              </a:solidFill>
              <a:latin typeface="DengXian" panose="02010600030101010101" pitchFamily="2" charset="-122"/>
              <a:ea typeface="DengXian" panose="02010600030101010101" pitchFamily="2" charset="-122"/>
            </a:endParaRPr>
          </a:p>
          <a:p>
            <a:pPr algn="l">
              <a:lnSpc>
                <a:spcPts val="3779"/>
              </a:lnSpc>
            </a:pPr>
            <a:r>
              <a:rPr lang="en-US" altLang="zh-CN" sz="2400" dirty="0">
                <a:solidFill>
                  <a:srgbClr val="545454"/>
                </a:solidFill>
                <a:latin typeface="DengXian" panose="02010600030101010101" pitchFamily="2" charset="-122"/>
                <a:ea typeface="DengXian" panose="02010600030101010101" pitchFamily="2" charset="-122"/>
              </a:rPr>
              <a:t>1) </a:t>
            </a:r>
            <a:r>
              <a:rPr lang="zh-CN" altLang="en-US" sz="2400" dirty="0">
                <a:solidFill>
                  <a:srgbClr val="545454"/>
                </a:solidFill>
                <a:latin typeface="DengXian" panose="02010600030101010101" pitchFamily="2" charset="-122"/>
                <a:ea typeface="DengXian" panose="02010600030101010101" pitchFamily="2" charset="-122"/>
              </a:rPr>
              <a:t>自我认知更新路径的整体考察</a:t>
            </a:r>
            <a:endParaRPr lang="en-US" altLang="zh-CN" sz="2400" dirty="0">
              <a:solidFill>
                <a:srgbClr val="545454"/>
              </a:solidFill>
              <a:latin typeface="DengXian" panose="02010600030101010101" pitchFamily="2" charset="-122"/>
              <a:ea typeface="DengXian" panose="02010600030101010101" pitchFamily="2" charset="-122"/>
            </a:endParaRPr>
          </a:p>
        </p:txBody>
      </p:sp>
      <p:sp>
        <p:nvSpPr>
          <p:cNvPr id="11" name="TextBox 11"/>
          <p:cNvSpPr txBox="1"/>
          <p:nvPr/>
        </p:nvSpPr>
        <p:spPr>
          <a:xfrm>
            <a:off x="11988273" y="4305300"/>
            <a:ext cx="3980966" cy="487313"/>
          </a:xfrm>
          <a:prstGeom prst="rect">
            <a:avLst/>
          </a:prstGeom>
        </p:spPr>
        <p:txBody>
          <a:bodyPr lIns="0" tIns="0" rIns="0" bIns="0" rtlCol="0" anchor="t">
            <a:spAutoFit/>
          </a:bodyPr>
          <a:lstStyle/>
          <a:p>
            <a:pPr algn="l">
              <a:lnSpc>
                <a:spcPts val="3779"/>
              </a:lnSpc>
            </a:pPr>
            <a:r>
              <a:rPr lang="zh-CN" altLang="en-US" sz="3200" dirty="0">
                <a:solidFill>
                  <a:srgbClr val="545454"/>
                </a:solidFill>
                <a:latin typeface="DengXian" panose="02010600030101010101" pitchFamily="2" charset="-122"/>
                <a:ea typeface="DengXian" panose="02010600030101010101" pitchFamily="2" charset="-122"/>
              </a:rPr>
              <a:t>调查结果</a:t>
            </a:r>
            <a:endParaRPr lang="en-US" sz="3200" dirty="0">
              <a:solidFill>
                <a:srgbClr val="545454"/>
              </a:solidFill>
              <a:latin typeface="DengXian" panose="02010600030101010101" pitchFamily="2" charset="-122"/>
              <a:ea typeface="DengXian" panose="02010600030101010101" pitchFamily="2" charset="-122"/>
            </a:endParaRPr>
          </a:p>
        </p:txBody>
      </p:sp>
      <p:sp>
        <p:nvSpPr>
          <p:cNvPr id="12" name="TextBox 12"/>
          <p:cNvSpPr txBox="1"/>
          <p:nvPr/>
        </p:nvSpPr>
        <p:spPr>
          <a:xfrm>
            <a:off x="11988273" y="6180590"/>
            <a:ext cx="4879411" cy="1912639"/>
          </a:xfrm>
          <a:prstGeom prst="rect">
            <a:avLst/>
          </a:prstGeom>
        </p:spPr>
        <p:txBody>
          <a:bodyPr lIns="0" tIns="0" rIns="0" bIns="0" rtlCol="0" anchor="t">
            <a:spAutoFit/>
          </a:bodyPr>
          <a:lstStyle/>
          <a:p>
            <a:pPr>
              <a:lnSpc>
                <a:spcPts val="3779"/>
              </a:lnSpc>
            </a:pPr>
            <a:r>
              <a:rPr lang="zh-CN" altLang="en-US" sz="3200" dirty="0">
                <a:solidFill>
                  <a:srgbClr val="545454"/>
                </a:solidFill>
                <a:latin typeface="DengXian" panose="02010600030101010101" pitchFamily="2" charset="-122"/>
                <a:ea typeface="DengXian" panose="02010600030101010101" pitchFamily="2" charset="-122"/>
              </a:rPr>
              <a:t>观点及发现</a:t>
            </a:r>
            <a:endParaRPr lang="en-US" altLang="zh-CN" sz="3200" dirty="0">
              <a:solidFill>
                <a:srgbClr val="545454"/>
              </a:solidFill>
              <a:latin typeface="DengXian" panose="02010600030101010101" pitchFamily="2" charset="-122"/>
              <a:ea typeface="DengXian" panose="02010600030101010101" pitchFamily="2" charset="-122"/>
            </a:endParaRPr>
          </a:p>
          <a:p>
            <a:pPr>
              <a:lnSpc>
                <a:spcPts val="3779"/>
              </a:lnSpc>
            </a:pPr>
            <a:r>
              <a:rPr lang="en-US" altLang="zh-CN" sz="2400" dirty="0">
                <a:solidFill>
                  <a:srgbClr val="545454"/>
                </a:solidFill>
                <a:latin typeface="DengXian" panose="02010600030101010101" pitchFamily="2" charset="-122"/>
                <a:ea typeface="DengXian" panose="02010600030101010101" pitchFamily="2" charset="-122"/>
              </a:rPr>
              <a:t>2) </a:t>
            </a:r>
            <a:r>
              <a:rPr lang="zh-CN" altLang="en-US" sz="2400" dirty="0">
                <a:solidFill>
                  <a:srgbClr val="545454"/>
                </a:solidFill>
                <a:latin typeface="DengXian" panose="02010600030101010101" pitchFamily="2" charset="-122"/>
                <a:ea typeface="DengXian" panose="02010600030101010101" pitchFamily="2" charset="-122"/>
              </a:rPr>
              <a:t>自我认知更新路径的差异</a:t>
            </a:r>
            <a:endParaRPr lang="en-US" altLang="zh-CN" sz="2400" dirty="0">
              <a:solidFill>
                <a:srgbClr val="545454"/>
              </a:solidFill>
              <a:latin typeface="DengXian" panose="02010600030101010101" pitchFamily="2" charset="-122"/>
              <a:ea typeface="DengXian" panose="02010600030101010101" pitchFamily="2" charset="-122"/>
            </a:endParaRPr>
          </a:p>
          <a:p>
            <a:pPr>
              <a:lnSpc>
                <a:spcPts val="3779"/>
              </a:lnSpc>
            </a:pPr>
            <a:r>
              <a:rPr lang="en-US" altLang="zh-CN" sz="2400" dirty="0">
                <a:solidFill>
                  <a:srgbClr val="545454"/>
                </a:solidFill>
                <a:latin typeface="DengXian" panose="02010600030101010101" pitchFamily="2" charset="-122"/>
                <a:ea typeface="DengXian" panose="02010600030101010101" pitchFamily="2" charset="-122"/>
              </a:rPr>
              <a:t>   -</a:t>
            </a:r>
            <a:r>
              <a:rPr lang="zh-CN" altLang="en-US" sz="2400" dirty="0">
                <a:solidFill>
                  <a:srgbClr val="545454"/>
                </a:solidFill>
                <a:latin typeface="DengXian" panose="02010600030101010101" pitchFamily="2" charset="-122"/>
                <a:ea typeface="DengXian" panose="02010600030101010101" pitchFamily="2" charset="-122"/>
              </a:rPr>
              <a:t>自我效能感的修正</a:t>
            </a:r>
            <a:endParaRPr lang="en-US" altLang="zh-CN" sz="2400" dirty="0">
              <a:solidFill>
                <a:srgbClr val="545454"/>
              </a:solidFill>
              <a:latin typeface="DengXian" panose="02010600030101010101" pitchFamily="2" charset="-122"/>
              <a:ea typeface="DengXian" panose="02010600030101010101" pitchFamily="2" charset="-122"/>
            </a:endParaRPr>
          </a:p>
          <a:p>
            <a:pPr>
              <a:lnSpc>
                <a:spcPts val="3779"/>
              </a:lnSpc>
            </a:pPr>
            <a:r>
              <a:rPr lang="en-US" altLang="zh-CN" sz="2400" dirty="0">
                <a:solidFill>
                  <a:srgbClr val="545454"/>
                </a:solidFill>
                <a:latin typeface="DengXian" panose="02010600030101010101" pitchFamily="2" charset="-122"/>
                <a:ea typeface="DengXian" panose="02010600030101010101" pitchFamily="2" charset="-122"/>
              </a:rPr>
              <a:t>   -</a:t>
            </a:r>
            <a:r>
              <a:rPr lang="zh-CN" altLang="en-US" sz="2400" dirty="0">
                <a:solidFill>
                  <a:srgbClr val="545454"/>
                </a:solidFill>
                <a:latin typeface="DengXian" panose="02010600030101010101" pitchFamily="2" charset="-122"/>
                <a:ea typeface="DengXian" panose="02010600030101010101" pitchFamily="2" charset="-122"/>
              </a:rPr>
              <a:t>自我需求确认</a:t>
            </a:r>
            <a:endParaRPr lang="en-US" altLang="zh-CN" sz="2400" dirty="0">
              <a:solidFill>
                <a:srgbClr val="545454"/>
              </a:solidFill>
              <a:latin typeface="DengXian" panose="02010600030101010101" pitchFamily="2" charset="-122"/>
              <a:ea typeface="DengXian" panose="02010600030101010101" pitchFamily="2" charset="-122"/>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소스 이미지 보기">
            <a:extLst>
              <a:ext uri="{FF2B5EF4-FFF2-40B4-BE49-F238E27FC236}">
                <a16:creationId xmlns:a16="http://schemas.microsoft.com/office/drawing/2014/main" id="{58E0E7A5-B4CD-4504-9EBC-D2619703F1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1149" y="407193"/>
            <a:ext cx="15125701" cy="945356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a:extLst>
              <a:ext uri="{FF2B5EF4-FFF2-40B4-BE49-F238E27FC236}">
                <a16:creationId xmlns:a16="http://schemas.microsoft.com/office/drawing/2014/main" id="{771E39ED-0F7A-4D02-9BBC-8EFABB0D32F9}"/>
              </a:ext>
            </a:extLst>
          </p:cNvPr>
          <p:cNvPicPr>
            <a:picLocks noChangeAspect="1"/>
          </p:cNvPicPr>
          <p:nvPr/>
        </p:nvPicPr>
        <p:blipFill>
          <a:blip r:embed="rId3">
            <a:alphaModFix amt="56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l="3270" t="24968" b="25830"/>
          <a:stretch>
            <a:fillRect/>
          </a:stretch>
        </p:blipFill>
        <p:spPr>
          <a:xfrm>
            <a:off x="1581149" y="407192"/>
            <a:ext cx="15125701" cy="9453564"/>
          </a:xfrm>
          <a:prstGeom prst="rect">
            <a:avLst/>
          </a:prstGeom>
        </p:spPr>
      </p:pic>
      <p:sp>
        <p:nvSpPr>
          <p:cNvPr id="5" name="TextBox 5"/>
          <p:cNvSpPr txBox="1"/>
          <p:nvPr/>
        </p:nvSpPr>
        <p:spPr>
          <a:xfrm>
            <a:off x="8162925" y="2680335"/>
            <a:ext cx="1962150" cy="2463165"/>
          </a:xfrm>
          <a:prstGeom prst="rect">
            <a:avLst/>
          </a:prstGeom>
        </p:spPr>
        <p:txBody>
          <a:bodyPr lIns="0" tIns="0" rIns="0" bIns="0" rtlCol="0" anchor="t">
            <a:spAutoFit/>
          </a:bodyPr>
          <a:lstStyle/>
          <a:p>
            <a:pPr algn="l">
              <a:lnSpc>
                <a:spcPts val="20160"/>
              </a:lnSpc>
            </a:pPr>
            <a:r>
              <a:rPr lang="en-US" sz="14400" spc="1670" dirty="0">
                <a:solidFill>
                  <a:srgbClr val="FFDE59"/>
                </a:solidFill>
                <a:latin typeface="Anton"/>
              </a:rPr>
              <a:t>01</a:t>
            </a:r>
          </a:p>
        </p:txBody>
      </p:sp>
      <p:sp>
        <p:nvSpPr>
          <p:cNvPr id="6" name="TextBox 6"/>
          <p:cNvSpPr txBox="1"/>
          <p:nvPr/>
        </p:nvSpPr>
        <p:spPr>
          <a:xfrm>
            <a:off x="6162674" y="5676900"/>
            <a:ext cx="5962650" cy="803553"/>
          </a:xfrm>
          <a:prstGeom prst="rect">
            <a:avLst/>
          </a:prstGeom>
        </p:spPr>
        <p:txBody>
          <a:bodyPr wrap="square" lIns="0" tIns="0" rIns="0" bIns="0" rtlCol="0" anchor="t">
            <a:spAutoFit/>
          </a:bodyPr>
          <a:lstStyle/>
          <a:p>
            <a:pPr algn="l">
              <a:lnSpc>
                <a:spcPts val="6719"/>
              </a:lnSpc>
            </a:pPr>
            <a:r>
              <a:rPr lang="zh-CN" altLang="en-US" sz="4800" b="1" dirty="0">
                <a:solidFill>
                  <a:srgbClr val="FFDE59"/>
                </a:solidFill>
                <a:latin typeface="DengXian" panose="02010600030101010101" pitchFamily="2" charset="-122"/>
                <a:ea typeface="DengXian" panose="02010600030101010101" pitchFamily="2" charset="-122"/>
              </a:rPr>
              <a:t>调查问题及调查动机</a:t>
            </a:r>
            <a:endParaRPr lang="en-US" sz="4800" b="1" dirty="0">
              <a:solidFill>
                <a:srgbClr val="FFDE59"/>
              </a:solidFill>
              <a:latin typeface="DengXian" panose="02010600030101010101" pitchFamily="2" charset="-122"/>
              <a:ea typeface="DengXian" panose="02010600030101010101" pitchFamily="2" charset="-122"/>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2" descr="소스 이미지 보기">
            <a:extLst>
              <a:ext uri="{FF2B5EF4-FFF2-40B4-BE49-F238E27FC236}">
                <a16:creationId xmlns:a16="http://schemas.microsoft.com/office/drawing/2014/main" id="{59D07388-75B7-4BAA-AA58-A851ED656D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71500"/>
            <a:ext cx="18288000" cy="114300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58112" r="6038" b="80794"/>
          <a:stretch>
            <a:fillRect/>
          </a:stretch>
        </p:blipFill>
        <p:spPr>
          <a:xfrm>
            <a:off x="1219270" y="1188361"/>
            <a:ext cx="15396247" cy="8231864"/>
          </a:xfrm>
          <a:prstGeom prst="rect">
            <a:avLst/>
          </a:prstGeom>
        </p:spPr>
      </p:pic>
      <p:pic>
        <p:nvPicPr>
          <p:cNvPr id="7" name="Picture 7"/>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4815292" y="3614738"/>
            <a:ext cx="3057525" cy="3057525"/>
          </a:xfrm>
          <a:prstGeom prst="rect">
            <a:avLst/>
          </a:prstGeom>
        </p:spPr>
      </p:pic>
      <p:pic>
        <p:nvPicPr>
          <p:cNvPr id="8" name="Picture 8"/>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rot="5400000">
            <a:off x="2279784" y="2811433"/>
            <a:ext cx="336543" cy="391329"/>
          </a:xfrm>
          <a:prstGeom prst="rect">
            <a:avLst/>
          </a:prstGeom>
        </p:spPr>
      </p:pic>
      <p:sp>
        <p:nvSpPr>
          <p:cNvPr id="9" name="TextBox 9"/>
          <p:cNvSpPr txBox="1"/>
          <p:nvPr/>
        </p:nvSpPr>
        <p:spPr>
          <a:xfrm>
            <a:off x="3206684" y="2686498"/>
            <a:ext cx="2395311" cy="641201"/>
          </a:xfrm>
          <a:prstGeom prst="rect">
            <a:avLst/>
          </a:prstGeom>
        </p:spPr>
        <p:txBody>
          <a:bodyPr lIns="0" tIns="0" rIns="0" bIns="0" rtlCol="0" anchor="t">
            <a:spAutoFit/>
          </a:bodyPr>
          <a:lstStyle/>
          <a:p>
            <a:pPr algn="ctr">
              <a:lnSpc>
                <a:spcPts val="5040"/>
              </a:lnSpc>
            </a:pPr>
            <a:r>
              <a:rPr lang="zh-CN" altLang="en-US" sz="4400" b="1" dirty="0">
                <a:solidFill>
                  <a:srgbClr val="000000"/>
                </a:solidFill>
                <a:latin typeface="DengXian" panose="02010600030101010101" pitchFamily="2" charset="-122"/>
                <a:ea typeface="DengXian" panose="02010600030101010101" pitchFamily="2" charset="-122"/>
              </a:rPr>
              <a:t>研究问题</a:t>
            </a:r>
            <a:endParaRPr lang="en-US" sz="4400" b="1" dirty="0">
              <a:solidFill>
                <a:srgbClr val="000000"/>
              </a:solidFill>
              <a:latin typeface="DengXian" panose="02010600030101010101" pitchFamily="2" charset="-122"/>
              <a:ea typeface="DengXian" panose="02010600030101010101" pitchFamily="2" charset="-122"/>
            </a:endParaRPr>
          </a:p>
        </p:txBody>
      </p:sp>
      <p:sp>
        <p:nvSpPr>
          <p:cNvPr id="10" name="TextBox 10"/>
          <p:cNvSpPr txBox="1"/>
          <p:nvPr/>
        </p:nvSpPr>
        <p:spPr>
          <a:xfrm>
            <a:off x="3341024" y="3675901"/>
            <a:ext cx="10756304" cy="400944"/>
          </a:xfrm>
          <a:prstGeom prst="rect">
            <a:avLst/>
          </a:prstGeom>
        </p:spPr>
        <p:txBody>
          <a:bodyPr lIns="0" tIns="0" rIns="0" bIns="0" rtlCol="0" anchor="t">
            <a:spAutoFit/>
          </a:bodyPr>
          <a:lstStyle/>
          <a:p>
            <a:pPr>
              <a:lnSpc>
                <a:spcPts val="3017"/>
              </a:lnSpc>
            </a:pPr>
            <a:r>
              <a:rPr lang="zh-CN" altLang="en-US" sz="3200" dirty="0">
                <a:solidFill>
                  <a:srgbClr val="000000"/>
                </a:solidFill>
                <a:latin typeface="DengXian" panose="02010600030101010101" pitchFamily="2" charset="-122"/>
                <a:ea typeface="DengXian" panose="02010600030101010101" pitchFamily="2" charset="-122"/>
              </a:rPr>
              <a:t>元培学院学生的专业分流情况（专业选择与改换）</a:t>
            </a:r>
            <a:endParaRPr lang="en-US" sz="3200" dirty="0">
              <a:solidFill>
                <a:srgbClr val="000000"/>
              </a:solidFill>
              <a:latin typeface="DengXian" panose="02010600030101010101" pitchFamily="2" charset="-122"/>
              <a:ea typeface="DengXian" panose="02010600030101010101" pitchFamily="2" charset="-122"/>
            </a:endParaRPr>
          </a:p>
        </p:txBody>
      </p:sp>
      <p:sp>
        <p:nvSpPr>
          <p:cNvPr id="11" name="TextBox 11"/>
          <p:cNvSpPr txBox="1"/>
          <p:nvPr/>
        </p:nvSpPr>
        <p:spPr>
          <a:xfrm>
            <a:off x="3206684" y="5687378"/>
            <a:ext cx="10351308" cy="984885"/>
          </a:xfrm>
          <a:prstGeom prst="rect">
            <a:avLst/>
          </a:prstGeom>
        </p:spPr>
        <p:txBody>
          <a:bodyPr wrap="square" lIns="0" tIns="0" rIns="0" bIns="0" rtlCol="0" anchor="t">
            <a:spAutoFit/>
          </a:bodyPr>
          <a:lstStyle/>
          <a:p>
            <a:r>
              <a:rPr lang="zh-CN" altLang="ko-KR" sz="3200" dirty="0">
                <a:latin typeface="DengXian" panose="02010600030101010101" pitchFamily="2" charset="-122"/>
                <a:ea typeface="DengXian" panose="02010600030101010101" pitchFamily="2" charset="-122"/>
              </a:rPr>
              <a:t>在转专业相关的心路历程上有着一定的整体上的共通性和</a:t>
            </a:r>
            <a:r>
              <a:rPr lang="zh-CN" altLang="en-US" sz="3200" dirty="0">
                <a:latin typeface="DengXian" panose="02010600030101010101" pitchFamily="2" charset="-122"/>
                <a:ea typeface="DengXian" panose="02010600030101010101" pitchFamily="2" charset="-122"/>
              </a:rPr>
              <a:t>具体</a:t>
            </a:r>
            <a:r>
              <a:rPr lang="zh-CN" altLang="ko-KR" sz="3200" dirty="0">
                <a:latin typeface="DengXian" panose="02010600030101010101" pitchFamily="2" charset="-122"/>
                <a:ea typeface="DengXian" panose="02010600030101010101" pitchFamily="2" charset="-122"/>
              </a:rPr>
              <a:t>因素上的差异性</a:t>
            </a:r>
            <a:endParaRPr lang="en-US" altLang="zh-CN" sz="3200" dirty="0">
              <a:latin typeface="DengXian" panose="02010600030101010101" pitchFamily="2" charset="-122"/>
              <a:ea typeface="DengXian" panose="02010600030101010101" pitchFamily="2" charset="-122"/>
            </a:endParaRPr>
          </a:p>
        </p:txBody>
      </p:sp>
      <p:sp>
        <p:nvSpPr>
          <p:cNvPr id="12" name="TextBox 12"/>
          <p:cNvSpPr txBox="1"/>
          <p:nvPr/>
        </p:nvSpPr>
        <p:spPr>
          <a:xfrm>
            <a:off x="2989786" y="6982717"/>
            <a:ext cx="10756304" cy="1605696"/>
          </a:xfrm>
          <a:prstGeom prst="rect">
            <a:avLst/>
          </a:prstGeom>
        </p:spPr>
        <p:txBody>
          <a:bodyPr lIns="0" tIns="0" rIns="0" bIns="0" rtlCol="0" anchor="t">
            <a:spAutoFit/>
          </a:bodyPr>
          <a:lstStyle/>
          <a:p>
            <a:pPr marL="342900" indent="-342900">
              <a:lnSpc>
                <a:spcPct val="150000"/>
              </a:lnSpc>
              <a:buFont typeface="Arial" panose="020B0604020202020204" pitchFamily="34" charset="0"/>
              <a:buChar char="•"/>
            </a:pPr>
            <a:r>
              <a:rPr lang="zh-CN" altLang="ko-KR" sz="2400" b="1" dirty="0">
                <a:latin typeface="DengXian" panose="02010600030101010101" pitchFamily="2" charset="-122"/>
                <a:ea typeface="DengXian" panose="02010600030101010101" pitchFamily="2" charset="-122"/>
              </a:rPr>
              <a:t>整体上的共同性</a:t>
            </a:r>
            <a:r>
              <a:rPr lang="zh-CN" altLang="en-US" sz="2400" b="1" dirty="0">
                <a:latin typeface="DengXian" panose="02010600030101010101" pitchFamily="2" charset="-122"/>
                <a:ea typeface="DengXian" panose="02010600030101010101" pitchFamily="2" charset="-122"/>
              </a:rPr>
              <a:t>：</a:t>
            </a:r>
            <a:r>
              <a:rPr lang="zh-CN" altLang="ko-KR" sz="2400" dirty="0">
                <a:latin typeface="DengXian" panose="02010600030101010101" pitchFamily="2" charset="-122"/>
                <a:ea typeface="DengXian" panose="02010600030101010101" pitchFamily="2" charset="-122"/>
              </a:rPr>
              <a:t>在转换方向的思考和实践中发生自我认知的更新</a:t>
            </a:r>
            <a:r>
              <a:rPr lang="zh-CN" altLang="en-US" sz="2400" dirty="0">
                <a:latin typeface="DengXian" panose="02010600030101010101" pitchFamily="2" charset="-122"/>
                <a:ea typeface="DengXian" panose="02010600030101010101" pitchFamily="2" charset="-122"/>
              </a:rPr>
              <a:t>，</a:t>
            </a:r>
            <a:r>
              <a:rPr lang="zh-CN" altLang="ko-KR" sz="2400" dirty="0">
                <a:latin typeface="DengXian" panose="02010600030101010101" pitchFamily="2" charset="-122"/>
                <a:ea typeface="DengXian" panose="02010600030101010101" pitchFamily="2" charset="-122"/>
              </a:rPr>
              <a:t>个体从社群信息的服从行为转换到自身能动性的选择</a:t>
            </a:r>
            <a:endParaRPr lang="en-US" altLang="zh-CN" sz="2400" dirty="0">
              <a:latin typeface="DengXian" panose="02010600030101010101" pitchFamily="2" charset="-122"/>
              <a:ea typeface="DengXian" panose="02010600030101010101" pitchFamily="2" charset="-122"/>
            </a:endParaRPr>
          </a:p>
          <a:p>
            <a:pPr marL="342900" indent="-342900">
              <a:lnSpc>
                <a:spcPct val="150000"/>
              </a:lnSpc>
              <a:buFont typeface="Arial" panose="020B0604020202020204" pitchFamily="34" charset="0"/>
              <a:buChar char="•"/>
            </a:pPr>
            <a:r>
              <a:rPr lang="zh-CN" altLang="en-US" sz="2400" b="1" dirty="0">
                <a:latin typeface="DengXian" panose="02010600030101010101" pitchFamily="2" charset="-122"/>
                <a:ea typeface="DengXian" panose="02010600030101010101" pitchFamily="2" charset="-122"/>
              </a:rPr>
              <a:t>具体</a:t>
            </a:r>
            <a:r>
              <a:rPr lang="zh-CN" altLang="ko-KR" sz="2400" b="1" dirty="0">
                <a:latin typeface="DengXian" panose="02010600030101010101" pitchFamily="2" charset="-122"/>
                <a:ea typeface="DengXian" panose="02010600030101010101" pitchFamily="2" charset="-122"/>
              </a:rPr>
              <a:t>因素上的差异性</a:t>
            </a:r>
            <a:r>
              <a:rPr lang="zh-CN" altLang="en-US" sz="2400" b="1" dirty="0">
                <a:latin typeface="DengXian" panose="02010600030101010101" pitchFamily="2" charset="-122"/>
                <a:ea typeface="DengXian" panose="02010600030101010101" pitchFamily="2" charset="-122"/>
              </a:rPr>
              <a:t>：</a:t>
            </a:r>
            <a:r>
              <a:rPr lang="zh-CN" altLang="ko-KR" sz="2400" dirty="0">
                <a:latin typeface="DengXian" panose="02010600030101010101" pitchFamily="2" charset="-122"/>
                <a:ea typeface="DengXian" panose="02010600030101010101" pitchFamily="2" charset="-122"/>
              </a:rPr>
              <a:t>自我认知发生更新时作用到的主观因素上的差异</a:t>
            </a:r>
            <a:endParaRPr lang="ko-KR" altLang="en-US" sz="2400" b="1" dirty="0">
              <a:latin typeface="DengXian" panose="02010600030101010101" pitchFamily="2" charset="-122"/>
            </a:endParaRPr>
          </a:p>
        </p:txBody>
      </p:sp>
      <p:pic>
        <p:nvPicPr>
          <p:cNvPr id="13" name="Picture 13"/>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rot="5400000">
            <a:off x="2277074" y="4951874"/>
            <a:ext cx="336543" cy="391329"/>
          </a:xfrm>
          <a:prstGeom prst="rect">
            <a:avLst/>
          </a:prstGeom>
        </p:spPr>
      </p:pic>
      <p:pic>
        <p:nvPicPr>
          <p:cNvPr id="17" name="Picture 17"/>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15607588" y="4336230"/>
            <a:ext cx="1504536" cy="1519733"/>
          </a:xfrm>
          <a:prstGeom prst="rect">
            <a:avLst/>
          </a:prstGeom>
        </p:spPr>
      </p:pic>
      <p:sp>
        <p:nvSpPr>
          <p:cNvPr id="20" name="TextBox 9">
            <a:extLst>
              <a:ext uri="{FF2B5EF4-FFF2-40B4-BE49-F238E27FC236}">
                <a16:creationId xmlns:a16="http://schemas.microsoft.com/office/drawing/2014/main" id="{E4DF4D0E-1B72-4FE0-B749-951F3E1214D1}"/>
              </a:ext>
            </a:extLst>
          </p:cNvPr>
          <p:cNvSpPr txBox="1"/>
          <p:nvPr/>
        </p:nvSpPr>
        <p:spPr>
          <a:xfrm>
            <a:off x="3206683" y="4834608"/>
            <a:ext cx="2395311" cy="641201"/>
          </a:xfrm>
          <a:prstGeom prst="rect">
            <a:avLst/>
          </a:prstGeom>
        </p:spPr>
        <p:txBody>
          <a:bodyPr lIns="0" tIns="0" rIns="0" bIns="0" rtlCol="0" anchor="t">
            <a:spAutoFit/>
          </a:bodyPr>
          <a:lstStyle/>
          <a:p>
            <a:pPr algn="ctr">
              <a:lnSpc>
                <a:spcPts val="5040"/>
              </a:lnSpc>
            </a:pPr>
            <a:r>
              <a:rPr lang="zh-CN" altLang="en-US" sz="4400" b="1" dirty="0">
                <a:solidFill>
                  <a:srgbClr val="000000"/>
                </a:solidFill>
                <a:latin typeface="DengXian" panose="02010600030101010101" pitchFamily="2" charset="-122"/>
                <a:ea typeface="DengXian" panose="02010600030101010101" pitchFamily="2" charset="-122"/>
              </a:rPr>
              <a:t>调查假设</a:t>
            </a:r>
            <a:endParaRPr lang="en-US" sz="4400" b="1" dirty="0">
              <a:solidFill>
                <a:srgbClr val="000000"/>
              </a:solidFill>
              <a:latin typeface="DengXian" panose="02010600030101010101" pitchFamily="2" charset="-122"/>
              <a:ea typeface="DengXian" panose="02010600030101010101" pitchFamily="2" charset="-122"/>
            </a:endParaRPr>
          </a:p>
        </p:txBody>
      </p:sp>
    </p:spTree>
    <p:extLst>
      <p:ext uri="{BB962C8B-B14F-4D97-AF65-F5344CB8AC3E}">
        <p14:creationId xmlns:p14="http://schemas.microsoft.com/office/powerpoint/2010/main" val="35063154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2" descr="소스 이미지 보기">
            <a:extLst>
              <a:ext uri="{FF2B5EF4-FFF2-40B4-BE49-F238E27FC236}">
                <a16:creationId xmlns:a16="http://schemas.microsoft.com/office/drawing/2014/main" id="{59D07388-75B7-4BAA-AA58-A851ED656D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71500"/>
            <a:ext cx="18288000" cy="114300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58112" r="6038" b="80794"/>
          <a:stretch>
            <a:fillRect/>
          </a:stretch>
        </p:blipFill>
        <p:spPr>
          <a:xfrm>
            <a:off x="1219270" y="1188361"/>
            <a:ext cx="15396247" cy="8231864"/>
          </a:xfrm>
          <a:prstGeom prst="rect">
            <a:avLst/>
          </a:prstGeom>
        </p:spPr>
      </p:pic>
      <p:pic>
        <p:nvPicPr>
          <p:cNvPr id="7" name="Picture 7"/>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4815292" y="3614738"/>
            <a:ext cx="3057525" cy="3057525"/>
          </a:xfrm>
          <a:prstGeom prst="rect">
            <a:avLst/>
          </a:prstGeom>
        </p:spPr>
      </p:pic>
      <p:pic>
        <p:nvPicPr>
          <p:cNvPr id="8" name="Picture 8"/>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rot="5400000">
            <a:off x="2279784" y="1955129"/>
            <a:ext cx="336543" cy="391329"/>
          </a:xfrm>
          <a:prstGeom prst="rect">
            <a:avLst/>
          </a:prstGeom>
        </p:spPr>
      </p:pic>
      <p:sp>
        <p:nvSpPr>
          <p:cNvPr id="9" name="TextBox 9"/>
          <p:cNvSpPr txBox="1"/>
          <p:nvPr/>
        </p:nvSpPr>
        <p:spPr>
          <a:xfrm>
            <a:off x="3206684" y="1830194"/>
            <a:ext cx="2395311" cy="641201"/>
          </a:xfrm>
          <a:prstGeom prst="rect">
            <a:avLst/>
          </a:prstGeom>
        </p:spPr>
        <p:txBody>
          <a:bodyPr lIns="0" tIns="0" rIns="0" bIns="0" rtlCol="0" anchor="t">
            <a:spAutoFit/>
          </a:bodyPr>
          <a:lstStyle/>
          <a:p>
            <a:pPr algn="ctr">
              <a:lnSpc>
                <a:spcPts val="5040"/>
              </a:lnSpc>
            </a:pPr>
            <a:r>
              <a:rPr lang="zh-CN" altLang="en-US" sz="4400" b="1" dirty="0">
                <a:solidFill>
                  <a:srgbClr val="000000"/>
                </a:solidFill>
                <a:latin typeface="DengXian" panose="02010600030101010101" pitchFamily="2" charset="-122"/>
                <a:ea typeface="DengXian" panose="02010600030101010101" pitchFamily="2" charset="-122"/>
              </a:rPr>
              <a:t>调查问题</a:t>
            </a:r>
            <a:endParaRPr lang="en-US" sz="4400" b="1" dirty="0">
              <a:solidFill>
                <a:srgbClr val="000000"/>
              </a:solidFill>
              <a:latin typeface="DengXian" panose="02010600030101010101" pitchFamily="2" charset="-122"/>
              <a:ea typeface="DengXian" panose="02010600030101010101" pitchFamily="2" charset="-122"/>
            </a:endParaRPr>
          </a:p>
        </p:txBody>
      </p:sp>
      <p:sp>
        <p:nvSpPr>
          <p:cNvPr id="10" name="TextBox 10"/>
          <p:cNvSpPr txBox="1"/>
          <p:nvPr/>
        </p:nvSpPr>
        <p:spPr>
          <a:xfrm>
            <a:off x="3206684" y="2592148"/>
            <a:ext cx="11608608" cy="6401176"/>
          </a:xfrm>
          <a:prstGeom prst="rect">
            <a:avLst/>
          </a:prstGeom>
        </p:spPr>
        <p:txBody>
          <a:bodyPr wrap="square" lIns="0" tIns="0" rIns="0" bIns="0" rtlCol="0" anchor="t">
            <a:spAutoFit/>
          </a:bodyPr>
          <a:lstStyle/>
          <a:p>
            <a:pPr>
              <a:lnSpc>
                <a:spcPct val="150000"/>
              </a:lnSpc>
            </a:pPr>
            <a:r>
              <a:rPr lang="zh-CN" altLang="ko-KR" sz="2800" u="sng" dirty="0">
                <a:latin typeface="DengXian" panose="02010600030101010101" pitchFamily="2" charset="-122"/>
                <a:ea typeface="DengXian" panose="02010600030101010101" pitchFamily="2" charset="-122"/>
              </a:rPr>
              <a:t>最初选定专业时的基本情况</a:t>
            </a:r>
            <a:endParaRPr lang="en-US" altLang="zh-CN" sz="2800" u="sng" dirty="0">
              <a:latin typeface="DengXian" panose="02010600030101010101" pitchFamily="2" charset="-122"/>
              <a:ea typeface="DengXian" panose="02010600030101010101" pitchFamily="2" charset="-122"/>
            </a:endParaRPr>
          </a:p>
          <a:p>
            <a:pPr marL="1028700" lvl="1" indent="-571500">
              <a:lnSpc>
                <a:spcPct val="150000"/>
              </a:lnSpc>
              <a:buFont typeface="+mj-lt"/>
              <a:buAutoNum type="romanUcPeriod"/>
            </a:pPr>
            <a:r>
              <a:rPr lang="zh-CN" altLang="ko-KR" sz="2800" dirty="0">
                <a:latin typeface="DengXian" panose="02010600030101010101" pitchFamily="2" charset="-122"/>
                <a:ea typeface="DengXian" panose="02010600030101010101" pitchFamily="2" charset="-122"/>
              </a:rPr>
              <a:t>对所选和所不选专业的认识，包含为选专业进行的客观准备工作</a:t>
            </a:r>
            <a:endParaRPr lang="en-US" altLang="zh-CN" sz="2800" dirty="0">
              <a:latin typeface="DengXian" panose="02010600030101010101" pitchFamily="2" charset="-122"/>
              <a:ea typeface="DengXian" panose="02010600030101010101" pitchFamily="2" charset="-122"/>
            </a:endParaRPr>
          </a:p>
          <a:p>
            <a:pPr marL="1028700" lvl="1" indent="-571500">
              <a:lnSpc>
                <a:spcPct val="150000"/>
              </a:lnSpc>
              <a:buFont typeface="+mj-lt"/>
              <a:buAutoNum type="romanUcPeriod"/>
            </a:pPr>
            <a:r>
              <a:rPr lang="zh-CN" altLang="ko-KR" sz="2800" dirty="0">
                <a:latin typeface="DengXian" panose="02010600030101010101" pitchFamily="2" charset="-122"/>
                <a:ea typeface="DengXian" panose="02010600030101010101" pitchFamily="2" charset="-122"/>
              </a:rPr>
              <a:t>最初选择专业的动机和对其抱有的期待</a:t>
            </a:r>
            <a:endParaRPr lang="en-US" altLang="zh-CN" sz="2800" dirty="0">
              <a:latin typeface="DengXian" panose="02010600030101010101" pitchFamily="2" charset="-122"/>
              <a:ea typeface="DengXian" panose="02010600030101010101" pitchFamily="2" charset="-122"/>
            </a:endParaRPr>
          </a:p>
          <a:p>
            <a:pPr marL="1028700" lvl="1" indent="-571500">
              <a:lnSpc>
                <a:spcPct val="150000"/>
              </a:lnSpc>
              <a:buFont typeface="+mj-lt"/>
              <a:buAutoNum type="romanUcPeriod"/>
            </a:pPr>
            <a:r>
              <a:rPr lang="zh-CN" altLang="ko-KR" sz="2800" dirty="0">
                <a:latin typeface="DengXian" panose="02010600030101010101" pitchFamily="2" charset="-122"/>
                <a:ea typeface="DengXian" panose="02010600030101010101" pitchFamily="2" charset="-122"/>
              </a:rPr>
              <a:t>对该专业的认识</a:t>
            </a:r>
            <a:endParaRPr lang="en-US" altLang="zh-CN" sz="2800" dirty="0">
              <a:latin typeface="DengXian" panose="02010600030101010101" pitchFamily="2" charset="-122"/>
              <a:ea typeface="DengXian" panose="02010600030101010101" pitchFamily="2" charset="-122"/>
            </a:endParaRPr>
          </a:p>
          <a:p>
            <a:pPr marL="1028700" lvl="1" indent="-571500">
              <a:lnSpc>
                <a:spcPct val="150000"/>
              </a:lnSpc>
              <a:buFont typeface="+mj-lt"/>
              <a:buAutoNum type="romanUcPeriod"/>
            </a:pPr>
            <a:r>
              <a:rPr lang="zh-CN" altLang="ko-KR" sz="2800" dirty="0">
                <a:latin typeface="DengXian" panose="02010600030101010101" pitchFamily="2" charset="-122"/>
                <a:ea typeface="DengXian" panose="02010600030101010101" pitchFamily="2" charset="-122"/>
              </a:rPr>
              <a:t>坚定不选择的专业及其原因</a:t>
            </a:r>
            <a:endParaRPr lang="en-US" altLang="zh-CN" sz="2800" dirty="0">
              <a:latin typeface="DengXian" panose="02010600030101010101" pitchFamily="2" charset="-122"/>
              <a:ea typeface="DengXian" panose="02010600030101010101" pitchFamily="2" charset="-122"/>
            </a:endParaRPr>
          </a:p>
          <a:p>
            <a:pPr>
              <a:lnSpc>
                <a:spcPct val="150000"/>
              </a:lnSpc>
            </a:pPr>
            <a:r>
              <a:rPr lang="zh-CN" altLang="ko-KR" sz="2800" u="sng" dirty="0">
                <a:latin typeface="DengXian" panose="02010600030101010101" pitchFamily="2" charset="-122"/>
                <a:ea typeface="DengXian" panose="02010600030101010101" pitchFamily="2" charset="-122"/>
              </a:rPr>
              <a:t>在入学到改换专业后的过程中受访者自我认知的改变及其原因</a:t>
            </a:r>
            <a:endParaRPr lang="en-US" altLang="zh-CN" sz="2800" u="sng" dirty="0">
              <a:latin typeface="DengXian" panose="02010600030101010101" pitchFamily="2" charset="-122"/>
              <a:ea typeface="DengXian" panose="02010600030101010101" pitchFamily="2" charset="-122"/>
            </a:endParaRPr>
          </a:p>
          <a:p>
            <a:pPr marL="1028700" lvl="1" indent="-571500">
              <a:lnSpc>
                <a:spcPct val="150000"/>
              </a:lnSpc>
              <a:buFont typeface="+mj-lt"/>
              <a:buAutoNum type="romanUcPeriod"/>
            </a:pPr>
            <a:r>
              <a:rPr lang="zh-CN" altLang="ko-KR" sz="2800" dirty="0">
                <a:latin typeface="DengXian" panose="02010600030101010101" pitchFamily="2" charset="-122"/>
                <a:ea typeface="DengXian" panose="02010600030101010101" pitchFamily="2" charset="-122"/>
              </a:rPr>
              <a:t>对最初所选专业认知的改变及其原因</a:t>
            </a:r>
            <a:endParaRPr lang="en-US" altLang="zh-CN" sz="2800" dirty="0">
              <a:latin typeface="DengXian" panose="02010600030101010101" pitchFamily="2" charset="-122"/>
              <a:ea typeface="DengXian" panose="02010600030101010101" pitchFamily="2" charset="-122"/>
            </a:endParaRPr>
          </a:p>
          <a:p>
            <a:pPr marL="1028700" lvl="1" indent="-571500">
              <a:lnSpc>
                <a:spcPct val="150000"/>
              </a:lnSpc>
              <a:buFont typeface="+mj-lt"/>
              <a:buAutoNum type="romanUcPeriod"/>
            </a:pPr>
            <a:r>
              <a:rPr lang="zh-CN" altLang="ko-KR" sz="2800" dirty="0">
                <a:latin typeface="DengXian" panose="02010600030101010101" pitchFamily="2" charset="-122"/>
                <a:ea typeface="DengXian" panose="02010600030101010101" pitchFamily="2" charset="-122"/>
              </a:rPr>
              <a:t>对新专业方向的认知与信息获取来源</a:t>
            </a:r>
            <a:endParaRPr lang="en-US" altLang="zh-CN" sz="2800" dirty="0">
              <a:latin typeface="DengXian" panose="02010600030101010101" pitchFamily="2" charset="-122"/>
              <a:ea typeface="DengXian" panose="02010600030101010101" pitchFamily="2" charset="-122"/>
            </a:endParaRPr>
          </a:p>
          <a:p>
            <a:pPr marL="1028700" lvl="1" indent="-571500">
              <a:lnSpc>
                <a:spcPct val="150000"/>
              </a:lnSpc>
              <a:buFont typeface="+mj-lt"/>
              <a:buAutoNum type="romanUcPeriod"/>
            </a:pPr>
            <a:r>
              <a:rPr lang="zh-CN" altLang="ko-KR" sz="2800" dirty="0">
                <a:latin typeface="DengXian" panose="02010600030101010101" pitchFamily="2" charset="-122"/>
                <a:ea typeface="DengXian" panose="02010600030101010101" pitchFamily="2" charset="-122"/>
              </a:rPr>
              <a:t>在做出转换的过程中受到的自身及外界的影响因素及其相应程度</a:t>
            </a:r>
            <a:endParaRPr lang="en-US" altLang="zh-CN" sz="2800" dirty="0">
              <a:latin typeface="DengXian" panose="02010600030101010101" pitchFamily="2" charset="-122"/>
              <a:ea typeface="DengXian" panose="02010600030101010101" pitchFamily="2" charset="-122"/>
            </a:endParaRPr>
          </a:p>
          <a:p>
            <a:pPr>
              <a:lnSpc>
                <a:spcPct val="150000"/>
              </a:lnSpc>
            </a:pPr>
            <a:r>
              <a:rPr lang="zh-CN" altLang="ko-KR" sz="2800" u="sng" dirty="0">
                <a:latin typeface="DengXian" panose="02010600030101010101" pitchFamily="2" charset="-122"/>
                <a:ea typeface="DengXian" panose="02010600030101010101" pitchFamily="2" charset="-122"/>
              </a:rPr>
              <a:t>对于现状的感受等发散性问题</a:t>
            </a:r>
            <a:endParaRPr lang="en-US" altLang="zh-CN" sz="2800" u="sng" dirty="0">
              <a:latin typeface="DengXian" panose="02010600030101010101" pitchFamily="2" charset="-122"/>
              <a:ea typeface="DengXian" panose="02010600030101010101" pitchFamily="2" charset="-122"/>
            </a:endParaRPr>
          </a:p>
        </p:txBody>
      </p:sp>
      <p:pic>
        <p:nvPicPr>
          <p:cNvPr id="17" name="Picture 17"/>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15607588" y="4336230"/>
            <a:ext cx="1504536" cy="1519733"/>
          </a:xfrm>
          <a:prstGeom prst="rect">
            <a:avLst/>
          </a:prstGeom>
        </p:spPr>
      </p:pic>
    </p:spTree>
    <p:extLst>
      <p:ext uri="{BB962C8B-B14F-4D97-AF65-F5344CB8AC3E}">
        <p14:creationId xmlns:p14="http://schemas.microsoft.com/office/powerpoint/2010/main" val="41859948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소스 이미지 보기">
            <a:extLst>
              <a:ext uri="{FF2B5EF4-FFF2-40B4-BE49-F238E27FC236}">
                <a16:creationId xmlns:a16="http://schemas.microsoft.com/office/drawing/2014/main" id="{58E0E7A5-B4CD-4504-9EBC-D2619703F1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1149" y="407193"/>
            <a:ext cx="15125701" cy="945356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a:extLst>
              <a:ext uri="{FF2B5EF4-FFF2-40B4-BE49-F238E27FC236}">
                <a16:creationId xmlns:a16="http://schemas.microsoft.com/office/drawing/2014/main" id="{771E39ED-0F7A-4D02-9BBC-8EFABB0D32F9}"/>
              </a:ext>
            </a:extLst>
          </p:cNvPr>
          <p:cNvPicPr>
            <a:picLocks noChangeAspect="1"/>
          </p:cNvPicPr>
          <p:nvPr/>
        </p:nvPicPr>
        <p:blipFill>
          <a:blip r:embed="rId3">
            <a:alphaModFix amt="56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l="3270" t="24968" b="25830"/>
          <a:stretch>
            <a:fillRect/>
          </a:stretch>
        </p:blipFill>
        <p:spPr>
          <a:xfrm>
            <a:off x="1581149" y="407192"/>
            <a:ext cx="15125701" cy="9453564"/>
          </a:xfrm>
          <a:prstGeom prst="rect">
            <a:avLst/>
          </a:prstGeom>
        </p:spPr>
      </p:pic>
      <p:sp>
        <p:nvSpPr>
          <p:cNvPr id="5" name="TextBox 5"/>
          <p:cNvSpPr txBox="1"/>
          <p:nvPr/>
        </p:nvSpPr>
        <p:spPr>
          <a:xfrm>
            <a:off x="8005761" y="2680335"/>
            <a:ext cx="2276475" cy="2427268"/>
          </a:xfrm>
          <a:prstGeom prst="rect">
            <a:avLst/>
          </a:prstGeom>
        </p:spPr>
        <p:txBody>
          <a:bodyPr wrap="square" lIns="0" tIns="0" rIns="0" bIns="0" rtlCol="0" anchor="t">
            <a:spAutoFit/>
          </a:bodyPr>
          <a:lstStyle/>
          <a:p>
            <a:pPr algn="l">
              <a:lnSpc>
                <a:spcPts val="20160"/>
              </a:lnSpc>
            </a:pPr>
            <a:r>
              <a:rPr lang="en-US" sz="14400" spc="1670" dirty="0">
                <a:solidFill>
                  <a:srgbClr val="FFDE59"/>
                </a:solidFill>
                <a:latin typeface="Anton"/>
              </a:rPr>
              <a:t>02</a:t>
            </a:r>
          </a:p>
        </p:txBody>
      </p:sp>
      <p:sp>
        <p:nvSpPr>
          <p:cNvPr id="6" name="TextBox 6"/>
          <p:cNvSpPr txBox="1"/>
          <p:nvPr/>
        </p:nvSpPr>
        <p:spPr>
          <a:xfrm>
            <a:off x="6162673" y="5676900"/>
            <a:ext cx="5962650" cy="803553"/>
          </a:xfrm>
          <a:prstGeom prst="rect">
            <a:avLst/>
          </a:prstGeom>
        </p:spPr>
        <p:txBody>
          <a:bodyPr wrap="square" lIns="0" tIns="0" rIns="0" bIns="0" rtlCol="0" anchor="t">
            <a:spAutoFit/>
          </a:bodyPr>
          <a:lstStyle/>
          <a:p>
            <a:pPr algn="ctr">
              <a:lnSpc>
                <a:spcPts val="6719"/>
              </a:lnSpc>
            </a:pPr>
            <a:r>
              <a:rPr lang="zh-CN" altLang="en-US" sz="4800" b="1" dirty="0">
                <a:solidFill>
                  <a:srgbClr val="FFDE59"/>
                </a:solidFill>
                <a:latin typeface="DengXian" panose="02010600030101010101" pitchFamily="2" charset="-122"/>
                <a:ea typeface="DengXian" panose="02010600030101010101" pitchFamily="2" charset="-122"/>
              </a:rPr>
              <a:t>调查结果</a:t>
            </a:r>
            <a:endParaRPr lang="en-US" sz="4800" b="1" dirty="0">
              <a:solidFill>
                <a:srgbClr val="FFDE59"/>
              </a:solidFill>
              <a:latin typeface="DengXian" panose="02010600030101010101" pitchFamily="2" charset="-122"/>
              <a:ea typeface="DengXian" panose="02010600030101010101" pitchFamily="2" charset="-122"/>
            </a:endParaRPr>
          </a:p>
        </p:txBody>
      </p:sp>
    </p:spTree>
    <p:extLst>
      <p:ext uri="{BB962C8B-B14F-4D97-AF65-F5344CB8AC3E}">
        <p14:creationId xmlns:p14="http://schemas.microsoft.com/office/powerpoint/2010/main" val="37746362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41876" t="33019" b="34398"/>
          <a:stretch>
            <a:fillRect/>
          </a:stretch>
        </p:blipFill>
        <p:spPr>
          <a:xfrm>
            <a:off x="0" y="6959"/>
            <a:ext cx="18375416" cy="10280041"/>
          </a:xfrm>
          <a:prstGeom prst="rect">
            <a:avLst/>
          </a:prstGeom>
        </p:spPr>
      </p:pic>
      <p:pic>
        <p:nvPicPr>
          <p:cNvPr id="3" name="Picture 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49516" t="1618" b="87702"/>
          <a:stretch>
            <a:fillRect/>
          </a:stretch>
        </p:blipFill>
        <p:spPr>
          <a:xfrm>
            <a:off x="6765089" y="342901"/>
            <a:ext cx="4757822" cy="1004443"/>
          </a:xfrm>
          <a:prstGeom prst="rect">
            <a:avLst/>
          </a:prstGeom>
        </p:spPr>
      </p:pic>
      <p:sp>
        <p:nvSpPr>
          <p:cNvPr id="4" name="TextBox 4"/>
          <p:cNvSpPr txBox="1"/>
          <p:nvPr/>
        </p:nvSpPr>
        <p:spPr>
          <a:xfrm>
            <a:off x="7176773" y="386970"/>
            <a:ext cx="3934453" cy="821055"/>
          </a:xfrm>
          <a:prstGeom prst="rect">
            <a:avLst/>
          </a:prstGeom>
        </p:spPr>
        <p:txBody>
          <a:bodyPr lIns="0" tIns="0" rIns="0" bIns="0" rtlCol="0" anchor="t">
            <a:spAutoFit/>
          </a:bodyPr>
          <a:lstStyle/>
          <a:p>
            <a:pPr algn="ctr">
              <a:lnSpc>
                <a:spcPts val="6719"/>
              </a:lnSpc>
            </a:pPr>
            <a:r>
              <a:rPr lang="zh-CN" altLang="en-US" sz="4800" b="1" dirty="0">
                <a:solidFill>
                  <a:srgbClr val="000000"/>
                </a:solidFill>
                <a:latin typeface="DengXian" panose="02010600030101010101" pitchFamily="2" charset="-122"/>
                <a:ea typeface="DengXian" panose="02010600030101010101" pitchFamily="2" charset="-122"/>
              </a:rPr>
              <a:t>调查结果</a:t>
            </a:r>
            <a:endParaRPr lang="en-US" sz="4800" b="1" dirty="0">
              <a:solidFill>
                <a:srgbClr val="000000"/>
              </a:solidFill>
              <a:latin typeface="DengXian" panose="02010600030101010101" pitchFamily="2" charset="-122"/>
              <a:ea typeface="DengXian" panose="02010600030101010101" pitchFamily="2" charset="-122"/>
            </a:endParaRPr>
          </a:p>
        </p:txBody>
      </p:sp>
      <p:graphicFrame>
        <p:nvGraphicFramePr>
          <p:cNvPr id="19" name="내용 개체 틀 3">
            <a:extLst>
              <a:ext uri="{FF2B5EF4-FFF2-40B4-BE49-F238E27FC236}">
                <a16:creationId xmlns:a16="http://schemas.microsoft.com/office/drawing/2014/main" id="{FBF037DF-BB64-48FF-BFD7-9A15C7C9F63C}"/>
              </a:ext>
            </a:extLst>
          </p:cNvPr>
          <p:cNvGraphicFramePr>
            <a:graphicFrameLocks/>
          </p:cNvGraphicFramePr>
          <p:nvPr>
            <p:extLst>
              <p:ext uri="{D42A27DB-BD31-4B8C-83A1-F6EECF244321}">
                <p14:modId xmlns:p14="http://schemas.microsoft.com/office/powerpoint/2010/main" val="1851418839"/>
              </p:ext>
            </p:extLst>
          </p:nvPr>
        </p:nvGraphicFramePr>
        <p:xfrm>
          <a:off x="381000" y="1683286"/>
          <a:ext cx="17297401" cy="8296446"/>
        </p:xfrm>
        <a:graphic>
          <a:graphicData uri="http://schemas.openxmlformats.org/drawingml/2006/table">
            <a:tbl>
              <a:tblPr firstRow="1" firstCol="1" bandRow="1">
                <a:tableStyleId>{073A0DAA-6AF3-43AB-8588-CEC1D06C72B9}</a:tableStyleId>
              </a:tblPr>
              <a:tblGrid>
                <a:gridCol w="966074">
                  <a:extLst>
                    <a:ext uri="{9D8B030D-6E8A-4147-A177-3AD203B41FA5}">
                      <a16:colId xmlns:a16="http://schemas.microsoft.com/office/drawing/2014/main" val="4029378814"/>
                    </a:ext>
                  </a:extLst>
                </a:gridCol>
                <a:gridCol w="2167513">
                  <a:extLst>
                    <a:ext uri="{9D8B030D-6E8A-4147-A177-3AD203B41FA5}">
                      <a16:colId xmlns:a16="http://schemas.microsoft.com/office/drawing/2014/main" val="3576374289"/>
                    </a:ext>
                  </a:extLst>
                </a:gridCol>
                <a:gridCol w="4810479">
                  <a:extLst>
                    <a:ext uri="{9D8B030D-6E8A-4147-A177-3AD203B41FA5}">
                      <a16:colId xmlns:a16="http://schemas.microsoft.com/office/drawing/2014/main" val="2974844935"/>
                    </a:ext>
                  </a:extLst>
                </a:gridCol>
                <a:gridCol w="4503658">
                  <a:extLst>
                    <a:ext uri="{9D8B030D-6E8A-4147-A177-3AD203B41FA5}">
                      <a16:colId xmlns:a16="http://schemas.microsoft.com/office/drawing/2014/main" val="3290109284"/>
                    </a:ext>
                  </a:extLst>
                </a:gridCol>
                <a:gridCol w="4849677">
                  <a:extLst>
                    <a:ext uri="{9D8B030D-6E8A-4147-A177-3AD203B41FA5}">
                      <a16:colId xmlns:a16="http://schemas.microsoft.com/office/drawing/2014/main" val="2291625067"/>
                    </a:ext>
                  </a:extLst>
                </a:gridCol>
              </a:tblGrid>
              <a:tr h="675581">
                <a:tc>
                  <a:txBody>
                    <a:bodyPr/>
                    <a:lstStyle/>
                    <a:p>
                      <a:pPr algn="ctr">
                        <a:lnSpc>
                          <a:spcPct val="150000"/>
                        </a:lnSpc>
                        <a:spcAft>
                          <a:spcPts val="0"/>
                        </a:spcAft>
                      </a:pPr>
                      <a:r>
                        <a:rPr lang="zh-CN" sz="2400" kern="100" dirty="0">
                          <a:solidFill>
                            <a:srgbClr val="FFDE59"/>
                          </a:solidFill>
                          <a:effectLst/>
                          <a:latin typeface="DengXian" panose="02010600030101010101" pitchFamily="2" charset="-122"/>
                          <a:ea typeface="DengXian" panose="02010600030101010101" pitchFamily="2" charset="-122"/>
                        </a:rPr>
                        <a:t>化名</a:t>
                      </a:r>
                      <a:endParaRPr lang="ko-KR" sz="2000" kern="100" dirty="0">
                        <a:solidFill>
                          <a:srgbClr val="FFDE59"/>
                        </a:solidFill>
                        <a:effectLst/>
                        <a:latin typeface="DengXian" panose="02010600030101010101" pitchFamily="2" charset="-122"/>
                        <a:ea typeface="思源黑体" panose="020B0600000101010101" charset="-127"/>
                        <a:cs typeface="Times New Roman" panose="02020603050405020304" pitchFamily="18" charset="0"/>
                      </a:endParaRPr>
                    </a:p>
                  </a:txBody>
                  <a:tcPr marL="22460" marR="22460" marT="0" marB="0"/>
                </a:tc>
                <a:tc>
                  <a:txBody>
                    <a:bodyPr/>
                    <a:lstStyle/>
                    <a:p>
                      <a:pPr algn="ctr">
                        <a:lnSpc>
                          <a:spcPct val="150000"/>
                        </a:lnSpc>
                        <a:spcAft>
                          <a:spcPts val="0"/>
                        </a:spcAft>
                      </a:pPr>
                      <a:r>
                        <a:rPr lang="zh-CN" sz="2400" kern="100" dirty="0">
                          <a:solidFill>
                            <a:srgbClr val="FFDE59"/>
                          </a:solidFill>
                          <a:effectLst/>
                          <a:latin typeface="DengXian" panose="02010600030101010101" pitchFamily="2" charset="-122"/>
                          <a:ea typeface="DengXian" panose="02010600030101010101" pitchFamily="2" charset="-122"/>
                        </a:rPr>
                        <a:t>背景信息</a:t>
                      </a:r>
                      <a:endParaRPr lang="ko-KR" sz="2000" kern="100" dirty="0">
                        <a:solidFill>
                          <a:srgbClr val="FFDE59"/>
                        </a:solidFill>
                        <a:effectLst/>
                        <a:latin typeface="DengXian" panose="02010600030101010101" pitchFamily="2" charset="-122"/>
                        <a:ea typeface="思源黑体" panose="020B0600000101010101" charset="-127"/>
                        <a:cs typeface="Times New Roman" panose="02020603050405020304" pitchFamily="18" charset="0"/>
                      </a:endParaRPr>
                    </a:p>
                  </a:txBody>
                  <a:tcPr marL="22460" marR="22460" marT="0" marB="0"/>
                </a:tc>
                <a:tc>
                  <a:txBody>
                    <a:bodyPr/>
                    <a:lstStyle/>
                    <a:p>
                      <a:pPr algn="ctr">
                        <a:lnSpc>
                          <a:spcPct val="150000"/>
                        </a:lnSpc>
                        <a:spcAft>
                          <a:spcPts val="0"/>
                        </a:spcAft>
                      </a:pPr>
                      <a:r>
                        <a:rPr lang="zh-CN" sz="2400" kern="100" dirty="0">
                          <a:solidFill>
                            <a:srgbClr val="FFDE59"/>
                          </a:solidFill>
                          <a:effectLst/>
                          <a:latin typeface="DengXian" panose="02010600030101010101" pitchFamily="2" charset="-122"/>
                          <a:ea typeface="DengXian" panose="02010600030101010101" pitchFamily="2" charset="-122"/>
                        </a:rPr>
                        <a:t>入学选择方向的原因</a:t>
                      </a:r>
                      <a:endParaRPr lang="ko-KR" sz="2000" kern="100" dirty="0">
                        <a:solidFill>
                          <a:srgbClr val="FFDE59"/>
                        </a:solidFill>
                        <a:effectLst/>
                        <a:latin typeface="DengXian" panose="02010600030101010101" pitchFamily="2" charset="-122"/>
                        <a:ea typeface="思源黑体" panose="020B0600000101010101" charset="-127"/>
                        <a:cs typeface="Times New Roman" panose="02020603050405020304" pitchFamily="18" charset="0"/>
                      </a:endParaRPr>
                    </a:p>
                  </a:txBody>
                  <a:tcPr marL="22460" marR="22460" marT="0" marB="0"/>
                </a:tc>
                <a:tc>
                  <a:txBody>
                    <a:bodyPr/>
                    <a:lstStyle/>
                    <a:p>
                      <a:pPr algn="ctr">
                        <a:lnSpc>
                          <a:spcPct val="150000"/>
                        </a:lnSpc>
                        <a:spcAft>
                          <a:spcPts val="0"/>
                        </a:spcAft>
                      </a:pPr>
                      <a:r>
                        <a:rPr lang="zh-CN" sz="2400" kern="100" dirty="0">
                          <a:solidFill>
                            <a:srgbClr val="FFDE59"/>
                          </a:solidFill>
                          <a:effectLst/>
                          <a:latin typeface="DengXian" panose="02010600030101010101" pitchFamily="2" charset="-122"/>
                          <a:ea typeface="DengXian" panose="02010600030101010101" pitchFamily="2" charset="-122"/>
                        </a:rPr>
                        <a:t>转换方向的原因</a:t>
                      </a:r>
                      <a:endParaRPr lang="ko-KR" sz="2000" kern="100" dirty="0">
                        <a:solidFill>
                          <a:srgbClr val="FFDE59"/>
                        </a:solidFill>
                        <a:effectLst/>
                        <a:latin typeface="DengXian" panose="02010600030101010101" pitchFamily="2" charset="-122"/>
                        <a:ea typeface="思源黑体" panose="020B0600000101010101" charset="-127"/>
                        <a:cs typeface="Times New Roman" panose="02020603050405020304" pitchFamily="18" charset="0"/>
                      </a:endParaRPr>
                    </a:p>
                  </a:txBody>
                  <a:tcPr marL="22460" marR="22460" marT="0" marB="0"/>
                </a:tc>
                <a:tc>
                  <a:txBody>
                    <a:bodyPr/>
                    <a:lstStyle/>
                    <a:p>
                      <a:pPr algn="ctr">
                        <a:lnSpc>
                          <a:spcPct val="150000"/>
                        </a:lnSpc>
                        <a:spcAft>
                          <a:spcPts val="0"/>
                        </a:spcAft>
                      </a:pPr>
                      <a:r>
                        <a:rPr lang="zh-CN" sz="2400" kern="100" dirty="0">
                          <a:solidFill>
                            <a:srgbClr val="FFDE59"/>
                          </a:solidFill>
                          <a:effectLst/>
                          <a:latin typeface="DengXian" panose="02010600030101010101" pitchFamily="2" charset="-122"/>
                          <a:ea typeface="DengXian" panose="02010600030101010101" pitchFamily="2" charset="-122"/>
                        </a:rPr>
                        <a:t>个人感悟</a:t>
                      </a:r>
                      <a:endParaRPr lang="ko-KR" sz="2000" kern="100" dirty="0">
                        <a:solidFill>
                          <a:srgbClr val="FFDE59"/>
                        </a:solidFill>
                        <a:effectLst/>
                        <a:latin typeface="DengXian" panose="02010600030101010101" pitchFamily="2" charset="-122"/>
                        <a:ea typeface="思源黑体" panose="020B0600000101010101" charset="-127"/>
                        <a:cs typeface="Times New Roman" panose="02020603050405020304" pitchFamily="18" charset="0"/>
                      </a:endParaRPr>
                    </a:p>
                  </a:txBody>
                  <a:tcPr marL="22460" marR="22460" marT="0" marB="0"/>
                </a:tc>
                <a:extLst>
                  <a:ext uri="{0D108BD9-81ED-4DB2-BD59-A6C34878D82A}">
                    <a16:rowId xmlns:a16="http://schemas.microsoft.com/office/drawing/2014/main" val="3305127451"/>
                  </a:ext>
                </a:extLst>
              </a:tr>
              <a:tr h="4370808">
                <a:tc>
                  <a:txBody>
                    <a:bodyPr/>
                    <a:lstStyle/>
                    <a:p>
                      <a:pPr algn="ctr">
                        <a:lnSpc>
                          <a:spcPct val="150000"/>
                        </a:lnSpc>
                        <a:spcAft>
                          <a:spcPts val="0"/>
                        </a:spcAft>
                      </a:pPr>
                      <a:r>
                        <a:rPr lang="zh-CN" sz="1800" kern="100" dirty="0">
                          <a:effectLst/>
                          <a:latin typeface="DengXian" panose="02010600030101010101" pitchFamily="2" charset="-122"/>
                          <a:ea typeface="DengXian" panose="02010600030101010101" pitchFamily="2" charset="-122"/>
                        </a:rPr>
                        <a:t>小</a:t>
                      </a:r>
                      <a:r>
                        <a:rPr lang="en-US" sz="1800" kern="100" dirty="0">
                          <a:effectLst/>
                          <a:latin typeface="DengXian" panose="02010600030101010101" pitchFamily="2" charset="-122"/>
                          <a:ea typeface="DengXian" panose="02010600030101010101" pitchFamily="2" charset="-122"/>
                        </a:rPr>
                        <a:t>Y</a:t>
                      </a:r>
                      <a:endParaRPr lang="ko-KR" sz="1600" kern="100" dirty="0">
                        <a:effectLst/>
                        <a:latin typeface="DengXian" panose="02010600030101010101" pitchFamily="2" charset="-122"/>
                        <a:ea typeface="思源黑体" panose="020B0600000101010101" charset="-127"/>
                        <a:cs typeface="Times New Roman" panose="02020603050405020304" pitchFamily="18" charset="0"/>
                      </a:endParaRPr>
                    </a:p>
                  </a:txBody>
                  <a:tcPr marL="22460" marR="22460" marT="0" marB="0"/>
                </a:tc>
                <a:tc>
                  <a:txBody>
                    <a:bodyPr/>
                    <a:lstStyle/>
                    <a:p>
                      <a:pPr algn="ctr">
                        <a:lnSpc>
                          <a:spcPct val="150000"/>
                        </a:lnSpc>
                        <a:spcAft>
                          <a:spcPts val="0"/>
                        </a:spcAft>
                      </a:pPr>
                      <a:r>
                        <a:rPr lang="zh-CN" sz="1800" kern="100" dirty="0">
                          <a:effectLst/>
                          <a:latin typeface="DengXian" panose="02010600030101010101" pitchFamily="2" charset="-122"/>
                          <a:ea typeface="DengXian" panose="02010600030101010101" pitchFamily="2" charset="-122"/>
                        </a:rPr>
                        <a:t>文科高考生</a:t>
                      </a:r>
                      <a:endParaRPr lang="ko-KR" sz="1600" kern="100" dirty="0">
                        <a:effectLst/>
                        <a:latin typeface="DengXian" panose="02010600030101010101" pitchFamily="2" charset="-122"/>
                        <a:ea typeface="思源黑体" panose="020B0600000101010101" charset="-127"/>
                      </a:endParaRPr>
                    </a:p>
                    <a:p>
                      <a:pPr algn="ctr">
                        <a:lnSpc>
                          <a:spcPct val="150000"/>
                        </a:lnSpc>
                        <a:spcAft>
                          <a:spcPts val="0"/>
                        </a:spcAft>
                      </a:pPr>
                      <a:r>
                        <a:rPr lang="zh-CN" sz="1800" kern="100" dirty="0">
                          <a:effectLst/>
                          <a:latin typeface="DengXian" panose="02010600030101010101" pitchFamily="2" charset="-122"/>
                          <a:ea typeface="DengXian" panose="02010600030101010101" pitchFamily="2" charset="-122"/>
                        </a:rPr>
                        <a:t>光华→法学</a:t>
                      </a:r>
                      <a:endParaRPr lang="ko-KR" sz="1600" kern="100" dirty="0">
                        <a:effectLst/>
                        <a:latin typeface="DengXian" panose="02010600030101010101" pitchFamily="2" charset="-122"/>
                        <a:ea typeface="思源黑体" panose="020B0600000101010101" charset="-127"/>
                        <a:cs typeface="Times New Roman" panose="02020603050405020304" pitchFamily="18" charset="0"/>
                      </a:endParaRPr>
                    </a:p>
                  </a:txBody>
                  <a:tcPr marL="22460" marR="22460" marT="0" marB="0"/>
                </a:tc>
                <a:tc>
                  <a:txBody>
                    <a:bodyPr/>
                    <a:lstStyle/>
                    <a:p>
                      <a:pPr marL="171450" lvl="0" indent="-171450" algn="l">
                        <a:lnSpc>
                          <a:spcPct val="150000"/>
                        </a:lnSpc>
                        <a:spcAft>
                          <a:spcPts val="0"/>
                        </a:spcAft>
                        <a:buFont typeface="Arial" panose="020B0604020202020204" pitchFamily="34" charset="0"/>
                        <a:buChar char="•"/>
                      </a:pPr>
                      <a:r>
                        <a:rPr lang="zh-CN" sz="1800" kern="100" dirty="0">
                          <a:effectLst/>
                          <a:latin typeface="DengXian" panose="02010600030101010101" pitchFamily="2" charset="-122"/>
                          <a:ea typeface="DengXian" panose="02010600030101010101" pitchFamily="2" charset="-122"/>
                        </a:rPr>
                        <a:t>选择方向时倾向与光华、法学等据说就业前景较好的文科热门方向，并排除了自己虽然感兴趣但据说就业前景不理想的方向。</a:t>
                      </a:r>
                      <a:endParaRPr lang="ko-KR" sz="1600" kern="100" dirty="0">
                        <a:effectLst/>
                        <a:latin typeface="DengXian" panose="02010600030101010101" pitchFamily="2" charset="-122"/>
                        <a:ea typeface="思源黑体" panose="020B0600000101010101" charset="-127"/>
                      </a:endParaRPr>
                    </a:p>
                    <a:p>
                      <a:pPr marL="171450" lvl="0" indent="-171450" algn="l">
                        <a:lnSpc>
                          <a:spcPct val="150000"/>
                        </a:lnSpc>
                        <a:spcAft>
                          <a:spcPts val="0"/>
                        </a:spcAft>
                        <a:buFont typeface="Arial" panose="020B0604020202020204" pitchFamily="34" charset="0"/>
                        <a:buChar char="•"/>
                      </a:pPr>
                      <a:r>
                        <a:rPr lang="zh-CN" sz="1800" kern="100" dirty="0">
                          <a:effectLst/>
                          <a:latin typeface="DengXian" panose="02010600030101010101" pitchFamily="2" charset="-122"/>
                          <a:ea typeface="DengXian" panose="02010600030101010101" pitchFamily="2" charset="-122"/>
                        </a:rPr>
                        <a:t>经招办介绍，与一位优秀的元培光华方向学长交流，对光华产生了十分正面的印象，希望成为学长那样优秀的人。</a:t>
                      </a:r>
                      <a:endParaRPr lang="ko-KR" sz="1600" kern="100" dirty="0">
                        <a:effectLst/>
                        <a:latin typeface="DengXian" panose="02010600030101010101" pitchFamily="2" charset="-122"/>
                        <a:ea typeface="思源黑体" panose="020B0600000101010101" charset="-127"/>
                      </a:endParaRPr>
                    </a:p>
                    <a:p>
                      <a:pPr marL="171450" lvl="0" indent="-171450" algn="l">
                        <a:lnSpc>
                          <a:spcPct val="150000"/>
                        </a:lnSpc>
                        <a:spcAft>
                          <a:spcPts val="0"/>
                        </a:spcAft>
                        <a:buFont typeface="Arial" panose="020B0604020202020204" pitchFamily="34" charset="0"/>
                        <a:buChar char="•"/>
                      </a:pPr>
                      <a:r>
                        <a:rPr lang="zh-CN" sz="1800" kern="100" dirty="0">
                          <a:effectLst/>
                          <a:latin typeface="DengXian" panose="02010600030101010101" pitchFamily="2" charset="-122"/>
                          <a:ea typeface="DengXian" panose="02010600030101010101" pitchFamily="2" charset="-122"/>
                        </a:rPr>
                        <a:t>刚考入北大，很有自信，认为自己能够在光华发光发热。</a:t>
                      </a:r>
                      <a:endParaRPr lang="ko-KR" sz="1600" kern="100" dirty="0">
                        <a:effectLst/>
                        <a:latin typeface="DengXian" panose="02010600030101010101" pitchFamily="2" charset="-122"/>
                        <a:ea typeface="思源黑体" panose="020B0600000101010101" charset="-127"/>
                        <a:cs typeface="Times New Roman" panose="02020603050405020304" pitchFamily="18" charset="0"/>
                      </a:endParaRPr>
                    </a:p>
                  </a:txBody>
                  <a:tcPr marL="22460" marR="22460" marT="0" marB="0"/>
                </a:tc>
                <a:tc>
                  <a:txBody>
                    <a:bodyPr/>
                    <a:lstStyle/>
                    <a:p>
                      <a:pPr marL="171450" lvl="0" indent="-171450" algn="l">
                        <a:lnSpc>
                          <a:spcPct val="150000"/>
                        </a:lnSpc>
                        <a:spcAft>
                          <a:spcPts val="0"/>
                        </a:spcAft>
                        <a:buFont typeface="Arial" panose="020B0604020202020204" pitchFamily="34" charset="0"/>
                        <a:buChar char="•"/>
                      </a:pPr>
                      <a:r>
                        <a:rPr lang="zh-CN" sz="1800" kern="100" dirty="0">
                          <a:effectLst/>
                          <a:latin typeface="DengXian" panose="02010600030101010101" pitchFamily="2" charset="-122"/>
                          <a:ea typeface="DengXian" panose="02010600030101010101" pitchFamily="2" charset="-122"/>
                        </a:rPr>
                        <a:t>学习高数的过程较为痛苦，学业受挫。</a:t>
                      </a:r>
                      <a:endParaRPr lang="ko-KR" sz="1600" kern="100" dirty="0">
                        <a:effectLst/>
                        <a:latin typeface="DengXian" panose="02010600030101010101" pitchFamily="2" charset="-122"/>
                        <a:ea typeface="思源黑体" panose="020B0600000101010101" charset="-127"/>
                      </a:endParaRPr>
                    </a:p>
                    <a:p>
                      <a:pPr marL="171450" lvl="0" indent="-171450" algn="l">
                        <a:lnSpc>
                          <a:spcPct val="150000"/>
                        </a:lnSpc>
                        <a:spcAft>
                          <a:spcPts val="0"/>
                        </a:spcAft>
                        <a:buFont typeface="Arial" panose="020B0604020202020204" pitchFamily="34" charset="0"/>
                        <a:buChar char="•"/>
                      </a:pPr>
                      <a:r>
                        <a:rPr lang="zh-CN" sz="1800" kern="100" dirty="0">
                          <a:effectLst/>
                          <a:latin typeface="DengXian" panose="02010600030101010101" pitchFamily="2" charset="-122"/>
                          <a:ea typeface="DengXian" panose="02010600030101010101" pitchFamily="2" charset="-122"/>
                        </a:rPr>
                        <a:t>发现自己不适合光华的氛围，不喜欢光华所需要的社交方式和强度；</a:t>
                      </a:r>
                      <a:endParaRPr lang="ko-KR" sz="1600" kern="100" dirty="0">
                        <a:effectLst/>
                        <a:latin typeface="DengXian" panose="02010600030101010101" pitchFamily="2" charset="-122"/>
                        <a:ea typeface="思源黑体" panose="020B0600000101010101" charset="-127"/>
                      </a:endParaRPr>
                    </a:p>
                    <a:p>
                      <a:pPr marL="171450" lvl="0" indent="-171450" algn="l">
                        <a:lnSpc>
                          <a:spcPct val="150000"/>
                        </a:lnSpc>
                        <a:spcAft>
                          <a:spcPts val="0"/>
                        </a:spcAft>
                        <a:buFont typeface="Arial" panose="020B0604020202020204" pitchFamily="34" charset="0"/>
                        <a:buChar char="•"/>
                      </a:pPr>
                      <a:r>
                        <a:rPr lang="zh-CN" sz="1800" kern="100" dirty="0">
                          <a:effectLst/>
                          <a:latin typeface="DengXian" panose="02010600030101010101" pitchFamily="2" charset="-122"/>
                          <a:ea typeface="DengXian" panose="02010600030101010101" pitchFamily="2" charset="-122"/>
                        </a:rPr>
                        <a:t>发现之前了解光华时的信息不对称，看到了在光华成绩中下游同学的情况并不如以前想象得光鲜。</a:t>
                      </a:r>
                      <a:endParaRPr lang="ko-KR" sz="1600" kern="100" dirty="0">
                        <a:effectLst/>
                        <a:latin typeface="DengXian" panose="02010600030101010101" pitchFamily="2" charset="-122"/>
                        <a:ea typeface="思源黑体" panose="020B0600000101010101" charset="-127"/>
                      </a:endParaRPr>
                    </a:p>
                    <a:p>
                      <a:pPr marL="171450" lvl="0" indent="-171450" algn="l">
                        <a:lnSpc>
                          <a:spcPct val="150000"/>
                        </a:lnSpc>
                        <a:spcAft>
                          <a:spcPts val="0"/>
                        </a:spcAft>
                        <a:buFont typeface="Arial" panose="020B0604020202020204" pitchFamily="34" charset="0"/>
                        <a:buChar char="•"/>
                      </a:pPr>
                      <a:r>
                        <a:rPr lang="zh-CN" sz="1800" kern="100" dirty="0">
                          <a:effectLst/>
                          <a:latin typeface="DengXian" panose="02010600030101010101" pitchFamily="2" charset="-122"/>
                          <a:ea typeface="DengXian" panose="02010600030101010101" pitchFamily="2" charset="-122"/>
                        </a:rPr>
                        <a:t>修习了部分法学相关课程，感受到老师的人格魅力，在相关课程中得到了来自老师的肯定。</a:t>
                      </a:r>
                      <a:endParaRPr lang="ko-KR" sz="1600" kern="100" dirty="0">
                        <a:effectLst/>
                        <a:latin typeface="DengXian" panose="02010600030101010101" pitchFamily="2" charset="-122"/>
                        <a:ea typeface="思源黑体" panose="020B0600000101010101" charset="-127"/>
                      </a:endParaRPr>
                    </a:p>
                    <a:p>
                      <a:pPr marL="171450" lvl="0" indent="-171450" algn="l">
                        <a:lnSpc>
                          <a:spcPct val="150000"/>
                        </a:lnSpc>
                        <a:spcAft>
                          <a:spcPts val="0"/>
                        </a:spcAft>
                        <a:buFont typeface="Arial" panose="020B0604020202020204" pitchFamily="34" charset="0"/>
                        <a:buChar char="•"/>
                      </a:pPr>
                      <a:r>
                        <a:rPr lang="zh-CN" sz="1800" kern="100" dirty="0">
                          <a:effectLst/>
                          <a:latin typeface="DengXian" panose="02010600030101010101" pitchFamily="2" charset="-122"/>
                          <a:ea typeface="DengXian" panose="02010600030101010101" pitchFamily="2" charset="-122"/>
                        </a:rPr>
                        <a:t>法学就业前景也较为良好。</a:t>
                      </a:r>
                      <a:endParaRPr lang="ko-KR" sz="1600" kern="100" dirty="0">
                        <a:effectLst/>
                        <a:latin typeface="DengXian" panose="02010600030101010101" pitchFamily="2" charset="-122"/>
                        <a:ea typeface="思源黑体" panose="020B0600000101010101" charset="-127"/>
                        <a:cs typeface="Times New Roman" panose="02020603050405020304" pitchFamily="18" charset="0"/>
                      </a:endParaRPr>
                    </a:p>
                  </a:txBody>
                  <a:tcPr marL="22460" marR="22460" marT="0" marB="0"/>
                </a:tc>
                <a:tc>
                  <a:txBody>
                    <a:bodyPr/>
                    <a:lstStyle/>
                    <a:p>
                      <a:pPr marL="171450" indent="-171450" algn="l">
                        <a:lnSpc>
                          <a:spcPct val="150000"/>
                        </a:lnSpc>
                        <a:spcAft>
                          <a:spcPts val="0"/>
                        </a:spcAft>
                        <a:buFont typeface="Arial" panose="020B0604020202020204" pitchFamily="34" charset="0"/>
                        <a:buChar char="•"/>
                      </a:pPr>
                      <a:r>
                        <a:rPr lang="zh-CN" sz="1800" kern="100" dirty="0">
                          <a:effectLst/>
                          <a:latin typeface="DengXian" panose="02010600030101010101" pitchFamily="2" charset="-122"/>
                          <a:ea typeface="DengXian" panose="02010600030101010101" pitchFamily="2" charset="-122"/>
                        </a:rPr>
                        <a:t>不后悔甚至很感激自己在入学时选择光华方向，经历过在光华的学习以及转换方向后，自己的成长很明显，了解到自己能力的局限，探索出适合自己的领域与职业，并且在光华方向认识了很好的朋友。</a:t>
                      </a:r>
                      <a:endParaRPr lang="ko-KR" sz="1600" kern="100" dirty="0">
                        <a:effectLst/>
                        <a:latin typeface="DengXian" panose="02010600030101010101" pitchFamily="2" charset="-122"/>
                        <a:ea typeface="思源黑体" panose="020B0600000101010101" charset="-127"/>
                        <a:cs typeface="Times New Roman" panose="02020603050405020304" pitchFamily="18" charset="0"/>
                      </a:endParaRPr>
                    </a:p>
                  </a:txBody>
                  <a:tcPr marL="22460" marR="22460" marT="0" marB="0"/>
                </a:tc>
                <a:extLst>
                  <a:ext uri="{0D108BD9-81ED-4DB2-BD59-A6C34878D82A}">
                    <a16:rowId xmlns:a16="http://schemas.microsoft.com/office/drawing/2014/main" val="1133596866"/>
                  </a:ext>
                </a:extLst>
              </a:tr>
              <a:tr h="3214424">
                <a:tc>
                  <a:txBody>
                    <a:bodyPr/>
                    <a:lstStyle/>
                    <a:p>
                      <a:pPr algn="ctr">
                        <a:lnSpc>
                          <a:spcPct val="150000"/>
                        </a:lnSpc>
                        <a:spcAft>
                          <a:spcPts val="0"/>
                        </a:spcAft>
                      </a:pPr>
                      <a:r>
                        <a:rPr lang="zh-CN" sz="1800" kern="100" dirty="0">
                          <a:effectLst/>
                          <a:latin typeface="DengXian" panose="02010600030101010101" pitchFamily="2" charset="-122"/>
                          <a:ea typeface="DengXian" panose="02010600030101010101" pitchFamily="2" charset="-122"/>
                        </a:rPr>
                        <a:t>小</a:t>
                      </a:r>
                      <a:r>
                        <a:rPr lang="en-US" sz="1800" kern="100" dirty="0">
                          <a:effectLst/>
                          <a:latin typeface="DengXian" panose="02010600030101010101" pitchFamily="2" charset="-122"/>
                          <a:ea typeface="DengXian" panose="02010600030101010101" pitchFamily="2" charset="-122"/>
                        </a:rPr>
                        <a:t>S</a:t>
                      </a:r>
                      <a:endParaRPr lang="ko-KR" sz="1600" kern="100" dirty="0">
                        <a:effectLst/>
                        <a:latin typeface="DengXian" panose="02010600030101010101" pitchFamily="2" charset="-122"/>
                        <a:ea typeface="思源黑体" panose="020B0600000101010101" charset="-127"/>
                        <a:cs typeface="Times New Roman" panose="02020603050405020304" pitchFamily="18" charset="0"/>
                      </a:endParaRPr>
                    </a:p>
                  </a:txBody>
                  <a:tcPr marL="22460" marR="22460" marT="0" marB="0"/>
                </a:tc>
                <a:tc>
                  <a:txBody>
                    <a:bodyPr/>
                    <a:lstStyle/>
                    <a:p>
                      <a:pPr algn="ctr">
                        <a:lnSpc>
                          <a:spcPct val="150000"/>
                        </a:lnSpc>
                        <a:spcAft>
                          <a:spcPts val="0"/>
                        </a:spcAft>
                      </a:pPr>
                      <a:r>
                        <a:rPr lang="zh-CN" sz="1800" kern="100">
                          <a:effectLst/>
                          <a:latin typeface="DengXian" panose="02010600030101010101" pitchFamily="2" charset="-122"/>
                          <a:ea typeface="DengXian" panose="02010600030101010101" pitchFamily="2" charset="-122"/>
                        </a:rPr>
                        <a:t>留学生</a:t>
                      </a:r>
                      <a:endParaRPr lang="ko-KR" sz="1600" kern="100">
                        <a:effectLst/>
                        <a:latin typeface="DengXian" panose="02010600030101010101" pitchFamily="2" charset="-122"/>
                        <a:ea typeface="思源黑体" panose="020B0600000101010101" charset="-127"/>
                      </a:endParaRPr>
                    </a:p>
                    <a:p>
                      <a:pPr algn="ctr">
                        <a:lnSpc>
                          <a:spcPct val="150000"/>
                        </a:lnSpc>
                        <a:spcAft>
                          <a:spcPts val="0"/>
                        </a:spcAft>
                      </a:pPr>
                      <a:r>
                        <a:rPr lang="en-US" sz="1800" kern="100">
                          <a:effectLst/>
                          <a:latin typeface="DengXian" panose="02010600030101010101" pitchFamily="2" charset="-122"/>
                          <a:ea typeface="DengXian" panose="02010600030101010101" pitchFamily="2" charset="-122"/>
                        </a:rPr>
                        <a:t>PPE→</a:t>
                      </a:r>
                      <a:r>
                        <a:rPr lang="zh-CN" sz="1800" kern="100">
                          <a:effectLst/>
                          <a:latin typeface="DengXian" panose="02010600030101010101" pitchFamily="2" charset="-122"/>
                          <a:ea typeface="DengXian" panose="02010600030101010101" pitchFamily="2" charset="-122"/>
                        </a:rPr>
                        <a:t>社会学</a:t>
                      </a:r>
                      <a:endParaRPr lang="ko-KR" sz="1600" kern="100">
                        <a:effectLst/>
                        <a:latin typeface="DengXian" panose="02010600030101010101" pitchFamily="2" charset="-122"/>
                        <a:ea typeface="思源黑体" panose="020B0600000101010101" charset="-127"/>
                        <a:cs typeface="Times New Roman" panose="02020603050405020304" pitchFamily="18" charset="0"/>
                      </a:endParaRPr>
                    </a:p>
                  </a:txBody>
                  <a:tcPr marL="22460" marR="22460" marT="0" marB="0"/>
                </a:tc>
                <a:tc>
                  <a:txBody>
                    <a:bodyPr/>
                    <a:lstStyle/>
                    <a:p>
                      <a:pPr marL="171450" lvl="0" indent="-171450" algn="l">
                        <a:lnSpc>
                          <a:spcPct val="150000"/>
                        </a:lnSpc>
                        <a:spcAft>
                          <a:spcPts val="0"/>
                        </a:spcAft>
                        <a:buFont typeface="Arial" panose="020B0604020202020204" pitchFamily="34" charset="0"/>
                        <a:buChar char="•"/>
                      </a:pPr>
                      <a:r>
                        <a:rPr lang="zh-CN" sz="1800" kern="100" dirty="0">
                          <a:effectLst/>
                          <a:latin typeface="DengXian" panose="02010600030101010101" pitchFamily="2" charset="-122"/>
                          <a:ea typeface="DengXian" panose="02010600030101010101" pitchFamily="2" charset="-122"/>
                        </a:rPr>
                        <a:t>入学前，选择方向时考虑了国际关系、社会学等社会科学类方向，而因为听说经济和</a:t>
                      </a:r>
                      <a:r>
                        <a:rPr lang="en-US" sz="1800" kern="100" dirty="0">
                          <a:effectLst/>
                          <a:latin typeface="DengXian" panose="02010600030101010101" pitchFamily="2" charset="-122"/>
                          <a:ea typeface="DengXian" panose="02010600030101010101" pitchFamily="2" charset="-122"/>
                        </a:rPr>
                        <a:t>PPE</a:t>
                      </a:r>
                      <a:r>
                        <a:rPr lang="zh-CN" sz="1800" kern="100" dirty="0">
                          <a:effectLst/>
                          <a:latin typeface="DengXian" panose="02010600030101010101" pitchFamily="2" charset="-122"/>
                          <a:ea typeface="DengXian" panose="02010600030101010101" pitchFamily="2" charset="-122"/>
                        </a:rPr>
                        <a:t>比较难学就将它们排除在考虑范围之外。</a:t>
                      </a:r>
                      <a:endParaRPr lang="ko-KR" sz="1600" kern="100" dirty="0">
                        <a:effectLst/>
                        <a:latin typeface="DengXian" panose="02010600030101010101" pitchFamily="2" charset="-122"/>
                        <a:ea typeface="思源黑体" panose="020B0600000101010101" charset="-127"/>
                      </a:endParaRPr>
                    </a:p>
                    <a:p>
                      <a:pPr marL="171450" lvl="0" indent="-171450" algn="l">
                        <a:lnSpc>
                          <a:spcPct val="150000"/>
                        </a:lnSpc>
                        <a:spcAft>
                          <a:spcPts val="0"/>
                        </a:spcAft>
                        <a:buFont typeface="Arial" panose="020B0604020202020204" pitchFamily="34" charset="0"/>
                        <a:buChar char="•"/>
                      </a:pPr>
                      <a:r>
                        <a:rPr lang="zh-CN" sz="1800" kern="100" dirty="0">
                          <a:effectLst/>
                          <a:latin typeface="DengXian" panose="02010600030101010101" pitchFamily="2" charset="-122"/>
                          <a:ea typeface="DengXian" panose="02010600030101010101" pitchFamily="2" charset="-122"/>
                        </a:rPr>
                        <a:t>入学后，与一名元培</a:t>
                      </a:r>
                      <a:r>
                        <a:rPr lang="en-US" sz="1800" kern="100" dirty="0">
                          <a:effectLst/>
                          <a:latin typeface="DengXian" panose="02010600030101010101" pitchFamily="2" charset="-122"/>
                          <a:ea typeface="DengXian" panose="02010600030101010101" pitchFamily="2" charset="-122"/>
                        </a:rPr>
                        <a:t>PPE</a:t>
                      </a:r>
                      <a:r>
                        <a:rPr lang="zh-CN" sz="1800" kern="100" dirty="0">
                          <a:effectLst/>
                          <a:latin typeface="DengXian" panose="02010600030101010101" pitchFamily="2" charset="-122"/>
                          <a:ea typeface="DengXian" panose="02010600030101010101" pitchFamily="2" charset="-122"/>
                        </a:rPr>
                        <a:t>方向的学长交流时，对</a:t>
                      </a:r>
                      <a:r>
                        <a:rPr lang="en-US" sz="1800" kern="100" dirty="0">
                          <a:effectLst/>
                          <a:latin typeface="DengXian" panose="02010600030101010101" pitchFamily="2" charset="-122"/>
                          <a:ea typeface="DengXian" panose="02010600030101010101" pitchFamily="2" charset="-122"/>
                        </a:rPr>
                        <a:t>PPE</a:t>
                      </a:r>
                      <a:r>
                        <a:rPr lang="zh-CN" sz="1800" kern="100" dirty="0">
                          <a:effectLst/>
                          <a:latin typeface="DengXian" panose="02010600030101010101" pitchFamily="2" charset="-122"/>
                          <a:ea typeface="DengXian" panose="02010600030101010101" pitchFamily="2" charset="-122"/>
                        </a:rPr>
                        <a:t>产生了很好的印象，也认为自己有能力去学它，因此就决定选择</a:t>
                      </a:r>
                      <a:r>
                        <a:rPr lang="en-US" sz="1800" kern="100" dirty="0">
                          <a:effectLst/>
                          <a:latin typeface="DengXian" panose="02010600030101010101" pitchFamily="2" charset="-122"/>
                          <a:ea typeface="DengXian" panose="02010600030101010101" pitchFamily="2" charset="-122"/>
                        </a:rPr>
                        <a:t>PPE</a:t>
                      </a:r>
                      <a:r>
                        <a:rPr lang="zh-CN" sz="1800" kern="100" dirty="0">
                          <a:effectLst/>
                          <a:latin typeface="DengXian" panose="02010600030101010101" pitchFamily="2" charset="-122"/>
                          <a:ea typeface="DengXian" panose="02010600030101010101" pitchFamily="2" charset="-122"/>
                        </a:rPr>
                        <a:t>方向。</a:t>
                      </a:r>
                      <a:endParaRPr lang="ko-KR" sz="1600" kern="100" dirty="0">
                        <a:effectLst/>
                        <a:latin typeface="DengXian" panose="02010600030101010101" pitchFamily="2" charset="-122"/>
                        <a:ea typeface="思源黑体" panose="020B0600000101010101" charset="-127"/>
                        <a:cs typeface="Times New Roman" panose="02020603050405020304" pitchFamily="18" charset="0"/>
                      </a:endParaRPr>
                    </a:p>
                  </a:txBody>
                  <a:tcPr marL="22460" marR="22460" marT="0" marB="0"/>
                </a:tc>
                <a:tc>
                  <a:txBody>
                    <a:bodyPr/>
                    <a:lstStyle/>
                    <a:p>
                      <a:pPr marL="171450" lvl="0" indent="-171450" algn="l">
                        <a:lnSpc>
                          <a:spcPct val="150000"/>
                        </a:lnSpc>
                        <a:spcAft>
                          <a:spcPts val="0"/>
                        </a:spcAft>
                        <a:buFont typeface="Arial" panose="020B0604020202020204" pitchFamily="34" charset="0"/>
                        <a:buChar char="•"/>
                      </a:pPr>
                      <a:r>
                        <a:rPr lang="zh-CN" sz="1800" kern="100" dirty="0">
                          <a:effectLst/>
                          <a:latin typeface="DengXian" panose="02010600030101010101" pitchFamily="2" charset="-122"/>
                          <a:ea typeface="DengXian" panose="02010600030101010101" pitchFamily="2" charset="-122"/>
                        </a:rPr>
                        <a:t>在大一寒假，被一个人触动，对女权主义产生兴趣，开始读一些社会学相关的理论书。</a:t>
                      </a:r>
                      <a:endParaRPr lang="ko-KR" sz="1600" kern="100" dirty="0">
                        <a:effectLst/>
                        <a:latin typeface="DengXian" panose="02010600030101010101" pitchFamily="2" charset="-122"/>
                        <a:ea typeface="思源黑体" panose="020B0600000101010101" charset="-127"/>
                      </a:endParaRPr>
                    </a:p>
                    <a:p>
                      <a:pPr marL="171450" lvl="0" indent="-171450" algn="l">
                        <a:lnSpc>
                          <a:spcPct val="150000"/>
                        </a:lnSpc>
                        <a:spcAft>
                          <a:spcPts val="0"/>
                        </a:spcAft>
                        <a:buFont typeface="Arial" panose="020B0604020202020204" pitchFamily="34" charset="0"/>
                        <a:buChar char="•"/>
                      </a:pPr>
                      <a:r>
                        <a:rPr lang="zh-CN" sz="1800" kern="100" dirty="0">
                          <a:effectLst/>
                          <a:latin typeface="DengXian" panose="02010600030101010101" pitchFamily="2" charset="-122"/>
                          <a:ea typeface="DengXian" panose="02010600030101010101" pitchFamily="2" charset="-122"/>
                        </a:rPr>
                        <a:t>听了国外社会学学说等社会系的课程，明确了自己的兴趣。</a:t>
                      </a:r>
                      <a:endParaRPr lang="ko-KR" sz="1600" kern="100" dirty="0">
                        <a:effectLst/>
                        <a:latin typeface="DengXian" panose="02010600030101010101" pitchFamily="2" charset="-122"/>
                        <a:ea typeface="思源黑体" panose="020B0600000101010101" charset="-127"/>
                      </a:endParaRPr>
                    </a:p>
                    <a:p>
                      <a:pPr marL="171450" lvl="0" indent="-171450" algn="l">
                        <a:lnSpc>
                          <a:spcPct val="150000"/>
                        </a:lnSpc>
                        <a:spcAft>
                          <a:spcPts val="0"/>
                        </a:spcAft>
                        <a:buFont typeface="Arial" panose="020B0604020202020204" pitchFamily="34" charset="0"/>
                        <a:buChar char="•"/>
                      </a:pPr>
                      <a:r>
                        <a:rPr lang="zh-CN" sz="1800" kern="100" dirty="0">
                          <a:effectLst/>
                          <a:latin typeface="DengXian" panose="02010600030101010101" pitchFamily="2" charset="-122"/>
                          <a:ea typeface="DengXian" panose="02010600030101010101" pitchFamily="2" charset="-122"/>
                        </a:rPr>
                        <a:t>对</a:t>
                      </a:r>
                      <a:r>
                        <a:rPr lang="en-US" sz="1800" kern="100" dirty="0">
                          <a:effectLst/>
                          <a:latin typeface="DengXian" panose="02010600030101010101" pitchFamily="2" charset="-122"/>
                          <a:ea typeface="DengXian" panose="02010600030101010101" pitchFamily="2" charset="-122"/>
                        </a:rPr>
                        <a:t>PPE</a:t>
                      </a:r>
                      <a:r>
                        <a:rPr lang="zh-CN" sz="1800" kern="100" dirty="0">
                          <a:effectLst/>
                          <a:latin typeface="DengXian" panose="02010600030101010101" pitchFamily="2" charset="-122"/>
                          <a:ea typeface="DengXian" panose="02010600030101010101" pitchFamily="2" charset="-122"/>
                        </a:rPr>
                        <a:t>已经失去了兴趣，觉得在</a:t>
                      </a:r>
                      <a:r>
                        <a:rPr lang="en-US" sz="1800" kern="100" dirty="0">
                          <a:effectLst/>
                          <a:latin typeface="DengXian" panose="02010600030101010101" pitchFamily="2" charset="-122"/>
                          <a:ea typeface="DengXian" panose="02010600030101010101" pitchFamily="2" charset="-122"/>
                        </a:rPr>
                        <a:t>PPE</a:t>
                      </a:r>
                      <a:r>
                        <a:rPr lang="zh-CN" sz="1800" kern="100" dirty="0">
                          <a:effectLst/>
                          <a:latin typeface="DengXian" panose="02010600030101010101" pitchFamily="2" charset="-122"/>
                          <a:ea typeface="DengXian" panose="02010600030101010101" pitchFamily="2" charset="-122"/>
                        </a:rPr>
                        <a:t>学的知识都很虚无缥缈且比较难学，自己学不了</a:t>
                      </a:r>
                      <a:r>
                        <a:rPr lang="en-US" sz="1800" kern="100" dirty="0">
                          <a:effectLst/>
                          <a:latin typeface="DengXian" panose="02010600030101010101" pitchFamily="2" charset="-122"/>
                          <a:ea typeface="DengXian" panose="02010600030101010101" pitchFamily="2" charset="-122"/>
                        </a:rPr>
                        <a:t>PPE</a:t>
                      </a:r>
                      <a:r>
                        <a:rPr lang="zh-CN" sz="1800" kern="100" dirty="0">
                          <a:effectLst/>
                          <a:latin typeface="DengXian" panose="02010600030101010101" pitchFamily="2" charset="-122"/>
                          <a:ea typeface="DengXian" panose="02010600030101010101" pitchFamily="2" charset="-122"/>
                        </a:rPr>
                        <a:t>。</a:t>
                      </a:r>
                      <a:endParaRPr lang="ko-KR" sz="1600" kern="100" dirty="0">
                        <a:effectLst/>
                        <a:latin typeface="DengXian" panose="02010600030101010101" pitchFamily="2" charset="-122"/>
                        <a:ea typeface="思源黑体" panose="020B0600000101010101" charset="-127"/>
                        <a:cs typeface="Times New Roman" panose="02020603050405020304" pitchFamily="18" charset="0"/>
                      </a:endParaRPr>
                    </a:p>
                  </a:txBody>
                  <a:tcPr marL="22460" marR="22460" marT="0" marB="0"/>
                </a:tc>
                <a:tc>
                  <a:txBody>
                    <a:bodyPr/>
                    <a:lstStyle/>
                    <a:p>
                      <a:pPr marL="171450" lvl="0" indent="-171450" algn="l">
                        <a:lnSpc>
                          <a:spcPct val="150000"/>
                        </a:lnSpc>
                        <a:spcAft>
                          <a:spcPts val="0"/>
                        </a:spcAft>
                        <a:buFont typeface="Arial" panose="020B0604020202020204" pitchFamily="34" charset="0"/>
                        <a:buChar char="•"/>
                      </a:pPr>
                      <a:r>
                        <a:rPr lang="zh-CN" sz="1800" kern="100" dirty="0">
                          <a:effectLst/>
                          <a:latin typeface="DengXian" panose="02010600030101010101" pitchFamily="2" charset="-122"/>
                          <a:ea typeface="DengXian" panose="02010600030101010101" pitchFamily="2" charset="-122"/>
                        </a:rPr>
                        <a:t>并不后悔前一年半学期学的</a:t>
                      </a:r>
                      <a:r>
                        <a:rPr lang="en-US" sz="1800" kern="100" dirty="0">
                          <a:effectLst/>
                          <a:latin typeface="DengXian" panose="02010600030101010101" pitchFamily="2" charset="-122"/>
                          <a:ea typeface="DengXian" panose="02010600030101010101" pitchFamily="2" charset="-122"/>
                        </a:rPr>
                        <a:t>PPE</a:t>
                      </a:r>
                      <a:r>
                        <a:rPr lang="zh-CN" sz="1800" kern="100" dirty="0">
                          <a:effectLst/>
                          <a:latin typeface="DengXian" panose="02010600030101010101" pitchFamily="2" charset="-122"/>
                          <a:ea typeface="DengXian" panose="02010600030101010101" pitchFamily="2" charset="-122"/>
                        </a:rPr>
                        <a:t>，这段时间学到了从政治学、哲学等各种角度去思考世界的方法，而在这样的基础上再学社会学，能从不同角度去研究社会。</a:t>
                      </a:r>
                      <a:endParaRPr lang="ko-KR" sz="1600" kern="100" dirty="0">
                        <a:effectLst/>
                        <a:latin typeface="DengXian" panose="02010600030101010101" pitchFamily="2" charset="-122"/>
                        <a:ea typeface="思源黑体" panose="020B0600000101010101" charset="-127"/>
                      </a:endParaRPr>
                    </a:p>
                    <a:p>
                      <a:pPr marL="171450" lvl="0" indent="-171450" algn="l">
                        <a:lnSpc>
                          <a:spcPct val="150000"/>
                        </a:lnSpc>
                        <a:spcAft>
                          <a:spcPts val="0"/>
                        </a:spcAft>
                        <a:buFont typeface="Arial" panose="020B0604020202020204" pitchFamily="34" charset="0"/>
                        <a:buChar char="•"/>
                      </a:pPr>
                      <a:r>
                        <a:rPr lang="zh-CN" sz="1800" kern="100" dirty="0">
                          <a:effectLst/>
                          <a:latin typeface="DengXian" panose="02010600030101010101" pitchFamily="2" charset="-122"/>
                          <a:ea typeface="DengXian" panose="02010600030101010101" pitchFamily="2" charset="-122"/>
                        </a:rPr>
                        <a:t>转换方向后因为能研究自己感兴趣的东西而非常满意。</a:t>
                      </a:r>
                      <a:endParaRPr lang="ko-KR" sz="1600" kern="100" dirty="0">
                        <a:effectLst/>
                        <a:latin typeface="DengXian" panose="02010600030101010101" pitchFamily="2" charset="-122"/>
                        <a:ea typeface="思源黑体" panose="020B0600000101010101" charset="-127"/>
                        <a:cs typeface="Times New Roman" panose="02020603050405020304" pitchFamily="18" charset="0"/>
                      </a:endParaRPr>
                    </a:p>
                  </a:txBody>
                  <a:tcPr marL="22460" marR="22460" marT="0" marB="0"/>
                </a:tc>
                <a:extLst>
                  <a:ext uri="{0D108BD9-81ED-4DB2-BD59-A6C34878D82A}">
                    <a16:rowId xmlns:a16="http://schemas.microsoft.com/office/drawing/2014/main" val="1039668797"/>
                  </a:ext>
                </a:extLst>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41876" t="33019" b="34398"/>
          <a:stretch>
            <a:fillRect/>
          </a:stretch>
        </p:blipFill>
        <p:spPr>
          <a:xfrm>
            <a:off x="0" y="6959"/>
            <a:ext cx="18375416" cy="10280041"/>
          </a:xfrm>
          <a:prstGeom prst="rect">
            <a:avLst/>
          </a:prstGeom>
        </p:spPr>
      </p:pic>
      <p:pic>
        <p:nvPicPr>
          <p:cNvPr id="3" name="Picture 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49516" t="1618" b="87702"/>
          <a:stretch>
            <a:fillRect/>
          </a:stretch>
        </p:blipFill>
        <p:spPr>
          <a:xfrm>
            <a:off x="6765089" y="342901"/>
            <a:ext cx="4757822" cy="1004443"/>
          </a:xfrm>
          <a:prstGeom prst="rect">
            <a:avLst/>
          </a:prstGeom>
        </p:spPr>
      </p:pic>
      <p:sp>
        <p:nvSpPr>
          <p:cNvPr id="4" name="TextBox 4"/>
          <p:cNvSpPr txBox="1"/>
          <p:nvPr/>
        </p:nvSpPr>
        <p:spPr>
          <a:xfrm>
            <a:off x="7176773" y="386970"/>
            <a:ext cx="3934453" cy="821055"/>
          </a:xfrm>
          <a:prstGeom prst="rect">
            <a:avLst/>
          </a:prstGeom>
        </p:spPr>
        <p:txBody>
          <a:bodyPr lIns="0" tIns="0" rIns="0" bIns="0" rtlCol="0" anchor="t">
            <a:spAutoFit/>
          </a:bodyPr>
          <a:lstStyle/>
          <a:p>
            <a:pPr algn="ctr">
              <a:lnSpc>
                <a:spcPts val="6719"/>
              </a:lnSpc>
            </a:pPr>
            <a:r>
              <a:rPr lang="zh-CN" altLang="en-US" sz="4800" b="1" dirty="0">
                <a:solidFill>
                  <a:srgbClr val="000000"/>
                </a:solidFill>
                <a:latin typeface="DengXian" panose="02010600030101010101" pitchFamily="2" charset="-122"/>
                <a:ea typeface="DengXian" panose="02010600030101010101" pitchFamily="2" charset="-122"/>
              </a:rPr>
              <a:t>调查结果</a:t>
            </a:r>
            <a:endParaRPr lang="en-US" sz="4800" b="1" dirty="0">
              <a:solidFill>
                <a:srgbClr val="000000"/>
              </a:solidFill>
              <a:latin typeface="DengXian" panose="02010600030101010101" pitchFamily="2" charset="-122"/>
              <a:ea typeface="DengXian" panose="02010600030101010101" pitchFamily="2" charset="-122"/>
            </a:endParaRPr>
          </a:p>
        </p:txBody>
      </p:sp>
      <p:graphicFrame>
        <p:nvGraphicFramePr>
          <p:cNvPr id="19" name="내용 개체 틀 3">
            <a:extLst>
              <a:ext uri="{FF2B5EF4-FFF2-40B4-BE49-F238E27FC236}">
                <a16:creationId xmlns:a16="http://schemas.microsoft.com/office/drawing/2014/main" id="{FBF037DF-BB64-48FF-BFD7-9A15C7C9F63C}"/>
              </a:ext>
            </a:extLst>
          </p:cNvPr>
          <p:cNvGraphicFramePr>
            <a:graphicFrameLocks/>
          </p:cNvGraphicFramePr>
          <p:nvPr>
            <p:extLst>
              <p:ext uri="{D42A27DB-BD31-4B8C-83A1-F6EECF244321}">
                <p14:modId xmlns:p14="http://schemas.microsoft.com/office/powerpoint/2010/main" val="1791427590"/>
              </p:ext>
            </p:extLst>
          </p:nvPr>
        </p:nvGraphicFramePr>
        <p:xfrm>
          <a:off x="381000" y="1683285"/>
          <a:ext cx="17525998" cy="8260813"/>
        </p:xfrm>
        <a:graphic>
          <a:graphicData uri="http://schemas.openxmlformats.org/drawingml/2006/table">
            <a:tbl>
              <a:tblPr firstRow="1" firstCol="1" bandRow="1">
                <a:tableStyleId>{073A0DAA-6AF3-43AB-8588-CEC1D06C72B9}</a:tableStyleId>
              </a:tblPr>
              <a:tblGrid>
                <a:gridCol w="978841">
                  <a:extLst>
                    <a:ext uri="{9D8B030D-6E8A-4147-A177-3AD203B41FA5}">
                      <a16:colId xmlns:a16="http://schemas.microsoft.com/office/drawing/2014/main" val="4029378814"/>
                    </a:ext>
                  </a:extLst>
                </a:gridCol>
                <a:gridCol w="2196158">
                  <a:extLst>
                    <a:ext uri="{9D8B030D-6E8A-4147-A177-3AD203B41FA5}">
                      <a16:colId xmlns:a16="http://schemas.microsoft.com/office/drawing/2014/main" val="3576374289"/>
                    </a:ext>
                  </a:extLst>
                </a:gridCol>
                <a:gridCol w="4874053">
                  <a:extLst>
                    <a:ext uri="{9D8B030D-6E8A-4147-A177-3AD203B41FA5}">
                      <a16:colId xmlns:a16="http://schemas.microsoft.com/office/drawing/2014/main" val="2974844935"/>
                    </a:ext>
                  </a:extLst>
                </a:gridCol>
                <a:gridCol w="4563177">
                  <a:extLst>
                    <a:ext uri="{9D8B030D-6E8A-4147-A177-3AD203B41FA5}">
                      <a16:colId xmlns:a16="http://schemas.microsoft.com/office/drawing/2014/main" val="3290109284"/>
                    </a:ext>
                  </a:extLst>
                </a:gridCol>
                <a:gridCol w="4913769">
                  <a:extLst>
                    <a:ext uri="{9D8B030D-6E8A-4147-A177-3AD203B41FA5}">
                      <a16:colId xmlns:a16="http://schemas.microsoft.com/office/drawing/2014/main" val="2291625067"/>
                    </a:ext>
                  </a:extLst>
                </a:gridCol>
              </a:tblGrid>
              <a:tr h="681929">
                <a:tc>
                  <a:txBody>
                    <a:bodyPr/>
                    <a:lstStyle/>
                    <a:p>
                      <a:pPr algn="ctr">
                        <a:lnSpc>
                          <a:spcPct val="150000"/>
                        </a:lnSpc>
                        <a:spcAft>
                          <a:spcPts val="0"/>
                        </a:spcAft>
                      </a:pPr>
                      <a:r>
                        <a:rPr lang="zh-CN" sz="2400" kern="100" dirty="0">
                          <a:solidFill>
                            <a:srgbClr val="FFDE59"/>
                          </a:solidFill>
                          <a:effectLst/>
                          <a:latin typeface="DengXian" panose="02010600030101010101" pitchFamily="2" charset="-122"/>
                          <a:ea typeface="DengXian" panose="02010600030101010101" pitchFamily="2" charset="-122"/>
                        </a:rPr>
                        <a:t>化名</a:t>
                      </a:r>
                      <a:endParaRPr lang="ko-KR" sz="2000" kern="100" dirty="0">
                        <a:solidFill>
                          <a:srgbClr val="FFDE59"/>
                        </a:solidFill>
                        <a:effectLst/>
                        <a:latin typeface="DengXian" panose="02010600030101010101" pitchFamily="2" charset="-122"/>
                        <a:ea typeface="思源黑体" panose="020B0600000101010101" charset="-127"/>
                        <a:cs typeface="Times New Roman" panose="02020603050405020304" pitchFamily="18" charset="0"/>
                      </a:endParaRPr>
                    </a:p>
                  </a:txBody>
                  <a:tcPr marL="22460" marR="22460" marT="0" marB="0"/>
                </a:tc>
                <a:tc>
                  <a:txBody>
                    <a:bodyPr/>
                    <a:lstStyle/>
                    <a:p>
                      <a:pPr algn="ctr">
                        <a:lnSpc>
                          <a:spcPct val="150000"/>
                        </a:lnSpc>
                        <a:spcAft>
                          <a:spcPts val="0"/>
                        </a:spcAft>
                      </a:pPr>
                      <a:r>
                        <a:rPr lang="zh-CN" sz="2400" kern="100">
                          <a:solidFill>
                            <a:srgbClr val="FFDE59"/>
                          </a:solidFill>
                          <a:effectLst/>
                          <a:latin typeface="DengXian" panose="02010600030101010101" pitchFamily="2" charset="-122"/>
                          <a:ea typeface="DengXian" panose="02010600030101010101" pitchFamily="2" charset="-122"/>
                        </a:rPr>
                        <a:t>背景信息</a:t>
                      </a:r>
                      <a:endParaRPr lang="ko-KR" sz="2000" kern="100">
                        <a:solidFill>
                          <a:srgbClr val="FFDE59"/>
                        </a:solidFill>
                        <a:effectLst/>
                        <a:latin typeface="DengXian" panose="02010600030101010101" pitchFamily="2" charset="-122"/>
                        <a:ea typeface="思源黑体" panose="020B0600000101010101" charset="-127"/>
                        <a:cs typeface="Times New Roman" panose="02020603050405020304" pitchFamily="18" charset="0"/>
                      </a:endParaRPr>
                    </a:p>
                  </a:txBody>
                  <a:tcPr marL="22460" marR="22460" marT="0" marB="0"/>
                </a:tc>
                <a:tc>
                  <a:txBody>
                    <a:bodyPr/>
                    <a:lstStyle/>
                    <a:p>
                      <a:pPr algn="ctr">
                        <a:lnSpc>
                          <a:spcPct val="150000"/>
                        </a:lnSpc>
                        <a:spcAft>
                          <a:spcPts val="0"/>
                        </a:spcAft>
                      </a:pPr>
                      <a:r>
                        <a:rPr lang="zh-CN" sz="2400" kern="100">
                          <a:solidFill>
                            <a:srgbClr val="FFDE59"/>
                          </a:solidFill>
                          <a:effectLst/>
                          <a:latin typeface="DengXian" panose="02010600030101010101" pitchFamily="2" charset="-122"/>
                          <a:ea typeface="DengXian" panose="02010600030101010101" pitchFamily="2" charset="-122"/>
                        </a:rPr>
                        <a:t>入学选择方向的原因</a:t>
                      </a:r>
                      <a:endParaRPr lang="ko-KR" sz="2000" kern="100">
                        <a:solidFill>
                          <a:srgbClr val="FFDE59"/>
                        </a:solidFill>
                        <a:effectLst/>
                        <a:latin typeface="DengXian" panose="02010600030101010101" pitchFamily="2" charset="-122"/>
                        <a:ea typeface="思源黑体" panose="020B0600000101010101" charset="-127"/>
                        <a:cs typeface="Times New Roman" panose="02020603050405020304" pitchFamily="18" charset="0"/>
                      </a:endParaRPr>
                    </a:p>
                  </a:txBody>
                  <a:tcPr marL="22460" marR="22460" marT="0" marB="0"/>
                </a:tc>
                <a:tc>
                  <a:txBody>
                    <a:bodyPr/>
                    <a:lstStyle/>
                    <a:p>
                      <a:pPr algn="ctr">
                        <a:lnSpc>
                          <a:spcPct val="150000"/>
                        </a:lnSpc>
                        <a:spcAft>
                          <a:spcPts val="0"/>
                        </a:spcAft>
                      </a:pPr>
                      <a:r>
                        <a:rPr lang="zh-CN" sz="2400" kern="100" dirty="0">
                          <a:solidFill>
                            <a:srgbClr val="FFDE59"/>
                          </a:solidFill>
                          <a:effectLst/>
                          <a:latin typeface="DengXian" panose="02010600030101010101" pitchFamily="2" charset="-122"/>
                          <a:ea typeface="DengXian" panose="02010600030101010101" pitchFamily="2" charset="-122"/>
                        </a:rPr>
                        <a:t>转换方向的原因</a:t>
                      </a:r>
                      <a:endParaRPr lang="ko-KR" sz="2000" kern="100" dirty="0">
                        <a:solidFill>
                          <a:srgbClr val="FFDE59"/>
                        </a:solidFill>
                        <a:effectLst/>
                        <a:latin typeface="DengXian" panose="02010600030101010101" pitchFamily="2" charset="-122"/>
                        <a:ea typeface="思源黑体" panose="020B0600000101010101" charset="-127"/>
                        <a:cs typeface="Times New Roman" panose="02020603050405020304" pitchFamily="18" charset="0"/>
                      </a:endParaRPr>
                    </a:p>
                  </a:txBody>
                  <a:tcPr marL="22460" marR="22460" marT="0" marB="0"/>
                </a:tc>
                <a:tc>
                  <a:txBody>
                    <a:bodyPr/>
                    <a:lstStyle/>
                    <a:p>
                      <a:pPr algn="ctr">
                        <a:lnSpc>
                          <a:spcPct val="150000"/>
                        </a:lnSpc>
                        <a:spcAft>
                          <a:spcPts val="0"/>
                        </a:spcAft>
                      </a:pPr>
                      <a:r>
                        <a:rPr lang="zh-CN" sz="2400" kern="100" dirty="0">
                          <a:solidFill>
                            <a:srgbClr val="FFDE59"/>
                          </a:solidFill>
                          <a:effectLst/>
                          <a:latin typeface="DengXian" panose="02010600030101010101" pitchFamily="2" charset="-122"/>
                          <a:ea typeface="DengXian" panose="02010600030101010101" pitchFamily="2" charset="-122"/>
                        </a:rPr>
                        <a:t>个人感悟</a:t>
                      </a:r>
                      <a:endParaRPr lang="ko-KR" sz="2000" kern="100" dirty="0">
                        <a:solidFill>
                          <a:srgbClr val="FFDE59"/>
                        </a:solidFill>
                        <a:effectLst/>
                        <a:latin typeface="DengXian" panose="02010600030101010101" pitchFamily="2" charset="-122"/>
                        <a:ea typeface="思源黑体" panose="020B0600000101010101" charset="-127"/>
                        <a:cs typeface="Times New Roman" panose="02020603050405020304" pitchFamily="18" charset="0"/>
                      </a:endParaRPr>
                    </a:p>
                  </a:txBody>
                  <a:tcPr marL="22460" marR="22460" marT="0" marB="0"/>
                </a:tc>
                <a:extLst>
                  <a:ext uri="{0D108BD9-81ED-4DB2-BD59-A6C34878D82A}">
                    <a16:rowId xmlns:a16="http://schemas.microsoft.com/office/drawing/2014/main" val="3305127451"/>
                  </a:ext>
                </a:extLst>
              </a:tr>
              <a:tr h="3887621">
                <a:tc>
                  <a:txBody>
                    <a:bodyPr/>
                    <a:lstStyle/>
                    <a:p>
                      <a:pPr algn="ctr">
                        <a:lnSpc>
                          <a:spcPct val="150000"/>
                        </a:lnSpc>
                        <a:spcAft>
                          <a:spcPts val="0"/>
                        </a:spcAft>
                      </a:pPr>
                      <a:r>
                        <a:rPr lang="zh-CN" sz="1800" kern="100" dirty="0">
                          <a:effectLst/>
                          <a:latin typeface="DengXian" panose="02010600030101010101" pitchFamily="2" charset="-122"/>
                          <a:ea typeface="DengXian" panose="02010600030101010101" pitchFamily="2" charset="-122"/>
                        </a:rPr>
                        <a:t>小</a:t>
                      </a:r>
                      <a:r>
                        <a:rPr lang="en-US" sz="1800" kern="100" dirty="0">
                          <a:effectLst/>
                          <a:latin typeface="DengXian" panose="02010600030101010101" pitchFamily="2" charset="-122"/>
                          <a:ea typeface="DengXian" panose="02010600030101010101" pitchFamily="2" charset="-122"/>
                        </a:rPr>
                        <a:t>X</a:t>
                      </a:r>
                      <a:endParaRPr lang="ko-KR" sz="1800" kern="100" dirty="0">
                        <a:effectLst/>
                        <a:latin typeface="DengXian" panose="02010600030101010101" pitchFamily="2" charset="-122"/>
                        <a:ea typeface="思源黑体" panose="020B0600000101010101" charset="-127"/>
                        <a:cs typeface="Times New Roman" panose="02020603050405020304" pitchFamily="18" charset="0"/>
                      </a:endParaRPr>
                    </a:p>
                  </a:txBody>
                  <a:tcPr marL="27507" marR="27507" marT="0" marB="0"/>
                </a:tc>
                <a:tc>
                  <a:txBody>
                    <a:bodyPr/>
                    <a:lstStyle/>
                    <a:p>
                      <a:pPr algn="ctr">
                        <a:lnSpc>
                          <a:spcPct val="150000"/>
                        </a:lnSpc>
                        <a:spcAft>
                          <a:spcPts val="0"/>
                        </a:spcAft>
                      </a:pPr>
                      <a:r>
                        <a:rPr lang="zh-CN" sz="1800" kern="100" dirty="0">
                          <a:effectLst/>
                          <a:latin typeface="DengXian" panose="02010600030101010101" pitchFamily="2" charset="-122"/>
                          <a:ea typeface="DengXian" panose="02010600030101010101" pitchFamily="2" charset="-122"/>
                        </a:rPr>
                        <a:t>生竞保送生</a:t>
                      </a:r>
                      <a:endParaRPr lang="ko-KR" sz="1800" kern="100" dirty="0">
                        <a:effectLst/>
                        <a:latin typeface="DengXian" panose="02010600030101010101" pitchFamily="2" charset="-122"/>
                        <a:ea typeface="思源黑体" panose="020B0600000101010101" charset="-127"/>
                      </a:endParaRPr>
                    </a:p>
                    <a:p>
                      <a:pPr algn="ctr">
                        <a:lnSpc>
                          <a:spcPct val="150000"/>
                        </a:lnSpc>
                        <a:spcAft>
                          <a:spcPts val="0"/>
                        </a:spcAft>
                      </a:pPr>
                      <a:r>
                        <a:rPr lang="zh-CN" sz="1800" kern="100" dirty="0">
                          <a:effectLst/>
                          <a:latin typeface="DengXian" panose="02010600030101010101" pitchFamily="2" charset="-122"/>
                          <a:ea typeface="DengXian" panose="02010600030101010101" pitchFamily="2" charset="-122"/>
                        </a:rPr>
                        <a:t>数科→生物→数学</a:t>
                      </a:r>
                      <a:endParaRPr lang="ko-KR" sz="1800" kern="100" dirty="0">
                        <a:effectLst/>
                        <a:latin typeface="DengXian" panose="02010600030101010101" pitchFamily="2" charset="-122"/>
                        <a:ea typeface="思源黑体" panose="020B0600000101010101" charset="-127"/>
                        <a:cs typeface="Times New Roman" panose="02020603050405020304" pitchFamily="18" charset="0"/>
                      </a:endParaRPr>
                    </a:p>
                  </a:txBody>
                  <a:tcPr marL="27507" marR="27507" marT="0" marB="0"/>
                </a:tc>
                <a:tc>
                  <a:txBody>
                    <a:bodyPr/>
                    <a:lstStyle/>
                    <a:p>
                      <a:pPr marL="171450" lvl="0" indent="-171450" algn="just">
                        <a:lnSpc>
                          <a:spcPct val="150000"/>
                        </a:lnSpc>
                        <a:spcAft>
                          <a:spcPts val="0"/>
                        </a:spcAft>
                        <a:buFont typeface="Arial" panose="020B0604020202020204" pitchFamily="34" charset="0"/>
                        <a:buChar char="•"/>
                      </a:pPr>
                      <a:r>
                        <a:rPr lang="zh-CN" sz="1800" kern="100" dirty="0">
                          <a:effectLst/>
                          <a:latin typeface="DengXian" panose="02010600030101010101" pitchFamily="2" charset="-122"/>
                          <a:ea typeface="DengXian" panose="02010600030101010101" pitchFamily="2" charset="-122"/>
                        </a:rPr>
                        <a:t>自己已经学了绝大部分生命科学学院的本科知识，不想继续在本科生物课程上浪费时间。</a:t>
                      </a:r>
                      <a:endParaRPr lang="ko-KR" sz="1800" kern="100" dirty="0">
                        <a:effectLst/>
                        <a:latin typeface="DengXian" panose="02010600030101010101" pitchFamily="2" charset="-122"/>
                        <a:ea typeface="思源黑体" panose="020B0600000101010101" charset="-127"/>
                      </a:endParaRPr>
                    </a:p>
                    <a:p>
                      <a:pPr marL="171450" lvl="0" indent="-171450" algn="just">
                        <a:lnSpc>
                          <a:spcPct val="150000"/>
                        </a:lnSpc>
                        <a:spcAft>
                          <a:spcPts val="0"/>
                        </a:spcAft>
                        <a:buFont typeface="Arial" panose="020B0604020202020204" pitchFamily="34" charset="0"/>
                        <a:buChar char="•"/>
                      </a:pPr>
                      <a:r>
                        <a:rPr lang="zh-CN" sz="1800" kern="100" dirty="0">
                          <a:effectLst/>
                          <a:latin typeface="DengXian" panose="02010600030101010101" pitchFamily="2" charset="-122"/>
                          <a:ea typeface="DengXian" panose="02010600030101010101" pitchFamily="2" charset="-122"/>
                        </a:rPr>
                        <a:t>对于更加偏量化分析的理论部分更感兴趣，想要学习更多的数学与编程知识，以帮助今后自己在生态学上的理论研究。</a:t>
                      </a:r>
                      <a:endParaRPr lang="ko-KR" sz="1800" kern="100" dirty="0">
                        <a:effectLst/>
                        <a:latin typeface="DengXian" panose="02010600030101010101" pitchFamily="2" charset="-122"/>
                        <a:ea typeface="思源黑体" panose="020B0600000101010101" charset="-127"/>
                        <a:cs typeface="Times New Roman" panose="02020603050405020304" pitchFamily="18" charset="0"/>
                      </a:endParaRPr>
                    </a:p>
                  </a:txBody>
                  <a:tcPr marL="27507" marR="27507" marT="0" marB="0"/>
                </a:tc>
                <a:tc>
                  <a:txBody>
                    <a:bodyPr/>
                    <a:lstStyle/>
                    <a:p>
                      <a:pPr marL="171450" indent="-171450" algn="just">
                        <a:lnSpc>
                          <a:spcPct val="150000"/>
                        </a:lnSpc>
                        <a:spcAft>
                          <a:spcPts val="0"/>
                        </a:spcAft>
                        <a:buFont typeface="Arial" panose="020B0604020202020204" pitchFamily="34" charset="0"/>
                        <a:buChar char="•"/>
                      </a:pPr>
                      <a:r>
                        <a:rPr lang="zh-CN" sz="1800" kern="100" dirty="0">
                          <a:effectLst/>
                          <a:latin typeface="DengXian" panose="02010600030101010101" pitchFamily="2" charset="-122"/>
                          <a:ea typeface="DengXian" panose="02010600030101010101" pitchFamily="2" charset="-122"/>
                        </a:rPr>
                        <a:t>第一次转专业：</a:t>
                      </a:r>
                      <a:endParaRPr lang="ko-KR" sz="1800" kern="100" dirty="0">
                        <a:effectLst/>
                        <a:latin typeface="DengXian" panose="02010600030101010101" pitchFamily="2" charset="-122"/>
                        <a:ea typeface="思源黑体" panose="020B0600000101010101" charset="-127"/>
                      </a:endParaRPr>
                    </a:p>
                    <a:p>
                      <a:pPr marL="171450" lvl="0" indent="-171450" algn="just">
                        <a:lnSpc>
                          <a:spcPct val="150000"/>
                        </a:lnSpc>
                        <a:spcAft>
                          <a:spcPts val="0"/>
                        </a:spcAft>
                        <a:buFont typeface="Arial" panose="020B0604020202020204" pitchFamily="34" charset="0"/>
                        <a:buChar char="•"/>
                      </a:pPr>
                      <a:r>
                        <a:rPr lang="zh-CN" sz="1800" kern="100" dirty="0">
                          <a:effectLst/>
                          <a:latin typeface="DengXian" panose="02010600030101010101" pitchFamily="2" charset="-122"/>
                          <a:ea typeface="DengXian" panose="02010600030101010101" pitchFamily="2" charset="-122"/>
                        </a:rPr>
                        <a:t>数学基础课成绩太差，学业受挫。</a:t>
                      </a:r>
                      <a:endParaRPr lang="ko-KR" sz="1800" kern="100" dirty="0">
                        <a:effectLst/>
                        <a:latin typeface="DengXian" panose="02010600030101010101" pitchFamily="2" charset="-122"/>
                        <a:ea typeface="思源黑体" panose="020B0600000101010101" charset="-127"/>
                      </a:endParaRPr>
                    </a:p>
                    <a:p>
                      <a:pPr marL="171450" indent="-171450" algn="just">
                        <a:lnSpc>
                          <a:spcPct val="150000"/>
                        </a:lnSpc>
                        <a:spcAft>
                          <a:spcPts val="0"/>
                        </a:spcAft>
                        <a:buFont typeface="Arial" panose="020B0604020202020204" pitchFamily="34" charset="0"/>
                        <a:buChar char="•"/>
                      </a:pPr>
                      <a:r>
                        <a:rPr lang="zh-CN" sz="1800" kern="100" dirty="0">
                          <a:effectLst/>
                          <a:latin typeface="DengXian" panose="02010600030101010101" pitchFamily="2" charset="-122"/>
                          <a:ea typeface="DengXian" panose="02010600030101010101" pitchFamily="2" charset="-122"/>
                        </a:rPr>
                        <a:t>第二次转专业：</a:t>
                      </a:r>
                      <a:endParaRPr lang="ko-KR" sz="1800" kern="100" dirty="0">
                        <a:effectLst/>
                        <a:latin typeface="DengXian" panose="02010600030101010101" pitchFamily="2" charset="-122"/>
                        <a:ea typeface="思源黑体" panose="020B0600000101010101" charset="-127"/>
                      </a:endParaRPr>
                    </a:p>
                    <a:p>
                      <a:pPr marL="171450" lvl="0" indent="-171450" algn="just">
                        <a:lnSpc>
                          <a:spcPct val="150000"/>
                        </a:lnSpc>
                        <a:spcAft>
                          <a:spcPts val="0"/>
                        </a:spcAft>
                        <a:buFont typeface="Arial" panose="020B0604020202020204" pitchFamily="34" charset="0"/>
                        <a:buChar char="•"/>
                      </a:pPr>
                      <a:r>
                        <a:rPr lang="zh-CN" sz="1800" kern="100" dirty="0">
                          <a:effectLst/>
                          <a:latin typeface="DengXian" panose="02010600030101010101" pitchFamily="2" charset="-122"/>
                          <a:ea typeface="DengXian" panose="02010600030101010101" pitchFamily="2" charset="-122"/>
                        </a:rPr>
                        <a:t>在生命科学方向没有足够收获。</a:t>
                      </a:r>
                      <a:endParaRPr lang="ko-KR" sz="1800" kern="100" dirty="0">
                        <a:effectLst/>
                        <a:latin typeface="DengXian" panose="02010600030101010101" pitchFamily="2" charset="-122"/>
                        <a:ea typeface="思源黑体" panose="020B0600000101010101" charset="-127"/>
                      </a:endParaRPr>
                    </a:p>
                    <a:p>
                      <a:pPr marL="171450" lvl="0" indent="-171450" algn="just">
                        <a:lnSpc>
                          <a:spcPct val="150000"/>
                        </a:lnSpc>
                        <a:spcAft>
                          <a:spcPts val="0"/>
                        </a:spcAft>
                        <a:buFont typeface="Arial" panose="020B0604020202020204" pitchFamily="34" charset="0"/>
                        <a:buChar char="•"/>
                      </a:pPr>
                      <a:r>
                        <a:rPr lang="zh-CN" sz="1800" kern="100" dirty="0">
                          <a:effectLst/>
                          <a:latin typeface="DengXian" panose="02010600030101010101" pitchFamily="2" charset="-122"/>
                          <a:ea typeface="DengXian" panose="02010600030101010101" pitchFamily="2" charset="-122"/>
                        </a:rPr>
                        <a:t>向不同的导师寻求帮助，探索今后交叉研究的学术道路的可能。</a:t>
                      </a:r>
                      <a:endParaRPr lang="ko-KR" sz="1800" kern="100" dirty="0">
                        <a:effectLst/>
                        <a:latin typeface="DengXian" panose="02010600030101010101" pitchFamily="2" charset="-122"/>
                        <a:ea typeface="思源黑体" panose="020B0600000101010101" charset="-127"/>
                      </a:endParaRPr>
                    </a:p>
                    <a:p>
                      <a:pPr marL="171450" lvl="0" indent="-171450" algn="just">
                        <a:lnSpc>
                          <a:spcPct val="150000"/>
                        </a:lnSpc>
                        <a:spcAft>
                          <a:spcPts val="0"/>
                        </a:spcAft>
                        <a:buFont typeface="Arial" panose="020B0604020202020204" pitchFamily="34" charset="0"/>
                        <a:buChar char="•"/>
                      </a:pPr>
                      <a:r>
                        <a:rPr lang="zh-CN" sz="1800" kern="100" dirty="0">
                          <a:effectLst/>
                          <a:latin typeface="DengXian" panose="02010600030101010101" pitchFamily="2" charset="-122"/>
                          <a:ea typeface="DengXian" panose="02010600030101010101" pitchFamily="2" charset="-122"/>
                        </a:rPr>
                        <a:t>克服心理障碍，找到合适自己的学习方法，重新选修数学科学学院的讨论班和基础课程，并最终坚持下来。</a:t>
                      </a:r>
                      <a:endParaRPr lang="ko-KR" sz="1800" kern="100" dirty="0">
                        <a:effectLst/>
                        <a:latin typeface="DengXian" panose="02010600030101010101" pitchFamily="2" charset="-122"/>
                        <a:ea typeface="思源黑体" panose="020B0600000101010101" charset="-127"/>
                        <a:cs typeface="Times New Roman" panose="02020603050405020304" pitchFamily="18" charset="0"/>
                      </a:endParaRPr>
                    </a:p>
                  </a:txBody>
                  <a:tcPr marL="27507" marR="27507" marT="0" marB="0"/>
                </a:tc>
                <a:tc>
                  <a:txBody>
                    <a:bodyPr/>
                    <a:lstStyle/>
                    <a:p>
                      <a:pPr marL="171450" indent="-171450" algn="just">
                        <a:lnSpc>
                          <a:spcPct val="150000"/>
                        </a:lnSpc>
                        <a:spcAft>
                          <a:spcPts val="0"/>
                        </a:spcAft>
                        <a:buFont typeface="Arial" panose="020B0604020202020204" pitchFamily="34" charset="0"/>
                        <a:buChar char="•"/>
                      </a:pPr>
                      <a:r>
                        <a:rPr lang="zh-CN" sz="1800" kern="100" dirty="0">
                          <a:effectLst/>
                          <a:latin typeface="DengXian" panose="02010600030101010101" pitchFamily="2" charset="-122"/>
                          <a:ea typeface="DengXian" panose="02010600030101010101" pitchFamily="2" charset="-122"/>
                        </a:rPr>
                        <a:t>自己想做的事情一直没有变化，即用足够精巧的理论研究生态学。中途遇到一些挫折，最终还是找到了解决的办法。在这个过程中，如果有更加合理的引导，事情会变得更顺利。现在自己在走一条没有人走过的路，也享受着这其中的过程。</a:t>
                      </a:r>
                      <a:endParaRPr lang="ko-KR" sz="1800" kern="100" dirty="0">
                        <a:effectLst/>
                        <a:latin typeface="DengXian" panose="02010600030101010101" pitchFamily="2" charset="-122"/>
                        <a:ea typeface="思源黑体" panose="020B0600000101010101" charset="-127"/>
                        <a:cs typeface="Times New Roman" panose="02020603050405020304" pitchFamily="18" charset="0"/>
                      </a:endParaRPr>
                    </a:p>
                  </a:txBody>
                  <a:tcPr marL="27507" marR="27507" marT="0" marB="0"/>
                </a:tc>
                <a:extLst>
                  <a:ext uri="{0D108BD9-81ED-4DB2-BD59-A6C34878D82A}">
                    <a16:rowId xmlns:a16="http://schemas.microsoft.com/office/drawing/2014/main" val="1133596866"/>
                  </a:ext>
                </a:extLst>
              </a:tr>
              <a:tr h="3691263">
                <a:tc>
                  <a:txBody>
                    <a:bodyPr/>
                    <a:lstStyle/>
                    <a:p>
                      <a:pPr algn="ctr">
                        <a:lnSpc>
                          <a:spcPct val="150000"/>
                        </a:lnSpc>
                        <a:spcAft>
                          <a:spcPts val="0"/>
                        </a:spcAft>
                      </a:pPr>
                      <a:r>
                        <a:rPr lang="zh-CN" sz="1800" kern="100">
                          <a:effectLst/>
                          <a:latin typeface="DengXian" panose="02010600030101010101" pitchFamily="2" charset="-122"/>
                          <a:ea typeface="DengXian" panose="02010600030101010101" pitchFamily="2" charset="-122"/>
                        </a:rPr>
                        <a:t>小</a:t>
                      </a:r>
                      <a:r>
                        <a:rPr lang="en-US" sz="1800" kern="100">
                          <a:effectLst/>
                          <a:latin typeface="DengXian" panose="02010600030101010101" pitchFamily="2" charset="-122"/>
                          <a:ea typeface="DengXian" panose="02010600030101010101" pitchFamily="2" charset="-122"/>
                        </a:rPr>
                        <a:t>L</a:t>
                      </a:r>
                      <a:endParaRPr lang="ko-KR" sz="1800" kern="100">
                        <a:effectLst/>
                        <a:latin typeface="DengXian" panose="02010600030101010101" pitchFamily="2" charset="-122"/>
                        <a:ea typeface="思源黑体" panose="020B0600000101010101" charset="-127"/>
                        <a:cs typeface="Times New Roman" panose="02020603050405020304" pitchFamily="18" charset="0"/>
                      </a:endParaRPr>
                    </a:p>
                  </a:txBody>
                  <a:tcPr marL="27507" marR="27507" marT="0" marB="0"/>
                </a:tc>
                <a:tc>
                  <a:txBody>
                    <a:bodyPr/>
                    <a:lstStyle/>
                    <a:p>
                      <a:pPr algn="ctr">
                        <a:lnSpc>
                          <a:spcPct val="150000"/>
                        </a:lnSpc>
                        <a:spcAft>
                          <a:spcPts val="0"/>
                        </a:spcAft>
                      </a:pPr>
                      <a:r>
                        <a:rPr lang="zh-CN" sz="1800" kern="100" dirty="0">
                          <a:effectLst/>
                          <a:latin typeface="DengXian" panose="02010600030101010101" pitchFamily="2" charset="-122"/>
                          <a:ea typeface="DengXian" panose="02010600030101010101" pitchFamily="2" charset="-122"/>
                        </a:rPr>
                        <a:t>理科高考生</a:t>
                      </a:r>
                      <a:endParaRPr lang="ko-KR" sz="1800" kern="100" dirty="0">
                        <a:effectLst/>
                        <a:latin typeface="DengXian" panose="02010600030101010101" pitchFamily="2" charset="-122"/>
                        <a:ea typeface="思源黑体" panose="020B0600000101010101" charset="-127"/>
                      </a:endParaRPr>
                    </a:p>
                    <a:p>
                      <a:pPr algn="ctr">
                        <a:lnSpc>
                          <a:spcPct val="150000"/>
                        </a:lnSpc>
                        <a:spcAft>
                          <a:spcPts val="0"/>
                        </a:spcAft>
                      </a:pPr>
                      <a:r>
                        <a:rPr lang="zh-CN" sz="1800" kern="100" dirty="0">
                          <a:effectLst/>
                          <a:latin typeface="DengXian" panose="02010600030101010101" pitchFamily="2" charset="-122"/>
                          <a:ea typeface="DengXian" panose="02010600030101010101" pitchFamily="2" charset="-122"/>
                        </a:rPr>
                        <a:t>数科</a:t>
                      </a:r>
                      <a:r>
                        <a:rPr lang="en-US" sz="1800" kern="100" dirty="0">
                          <a:effectLst/>
                          <a:latin typeface="DengXian" panose="02010600030101010101" pitchFamily="2" charset="-122"/>
                          <a:ea typeface="DengXian" panose="02010600030101010101" pitchFamily="2" charset="-122"/>
                        </a:rPr>
                        <a:t>→</a:t>
                      </a:r>
                      <a:r>
                        <a:rPr lang="zh-CN" sz="1800" kern="100" dirty="0">
                          <a:effectLst/>
                          <a:latin typeface="DengXian" panose="02010600030101010101" pitchFamily="2" charset="-122"/>
                          <a:ea typeface="DengXian" panose="02010600030101010101" pitchFamily="2" charset="-122"/>
                        </a:rPr>
                        <a:t>汉语史交叉</a:t>
                      </a:r>
                      <a:endParaRPr lang="ko-KR" sz="1800" kern="100" dirty="0">
                        <a:effectLst/>
                        <a:latin typeface="DengXian" panose="02010600030101010101" pitchFamily="2" charset="-122"/>
                        <a:ea typeface="思源黑体" panose="020B0600000101010101" charset="-127"/>
                        <a:cs typeface="Times New Roman" panose="02020603050405020304" pitchFamily="18" charset="0"/>
                      </a:endParaRPr>
                    </a:p>
                  </a:txBody>
                  <a:tcPr marL="27507" marR="27507" marT="0" marB="0"/>
                </a:tc>
                <a:tc>
                  <a:txBody>
                    <a:bodyPr/>
                    <a:lstStyle/>
                    <a:p>
                      <a:pPr marL="171450" lvl="0" indent="-171450" algn="just">
                        <a:lnSpc>
                          <a:spcPct val="150000"/>
                        </a:lnSpc>
                        <a:spcAft>
                          <a:spcPts val="0"/>
                        </a:spcAft>
                        <a:buFont typeface="Arial" panose="020B0604020202020204" pitchFamily="34" charset="0"/>
                        <a:buChar char="•"/>
                      </a:pPr>
                      <a:r>
                        <a:rPr lang="zh-CN" sz="1800" kern="100" dirty="0">
                          <a:effectLst/>
                          <a:latin typeface="DengXian" panose="02010600030101010101" pitchFamily="2" charset="-122"/>
                          <a:ea typeface="DengXian" panose="02010600030101010101" pitchFamily="2" charset="-122"/>
                        </a:rPr>
                        <a:t>高考完，对各种专业并不了解，在通常意义中的</a:t>
                      </a:r>
                      <a:r>
                        <a:rPr lang="en-US" sz="1800" kern="100" dirty="0">
                          <a:effectLst/>
                          <a:latin typeface="DengXian" panose="02010600030101010101" pitchFamily="2" charset="-122"/>
                          <a:ea typeface="DengXian" panose="02010600030101010101" pitchFamily="2" charset="-122"/>
                        </a:rPr>
                        <a:t>“</a:t>
                      </a:r>
                      <a:r>
                        <a:rPr lang="zh-CN" sz="1800" kern="100" dirty="0">
                          <a:effectLst/>
                          <a:latin typeface="DengXian" panose="02010600030101010101" pitchFamily="2" charset="-122"/>
                          <a:ea typeface="DengXian" panose="02010600030101010101" pitchFamily="2" charset="-122"/>
                        </a:rPr>
                        <a:t>好专业</a:t>
                      </a:r>
                      <a:r>
                        <a:rPr lang="en-US" sz="1800" kern="100" dirty="0">
                          <a:effectLst/>
                          <a:latin typeface="DengXian" panose="02010600030101010101" pitchFamily="2" charset="-122"/>
                          <a:ea typeface="DengXian" panose="02010600030101010101" pitchFamily="2" charset="-122"/>
                        </a:rPr>
                        <a:t>”</a:t>
                      </a:r>
                      <a:r>
                        <a:rPr lang="zh-CN" sz="1800" kern="100" dirty="0">
                          <a:effectLst/>
                          <a:latin typeface="DengXian" panose="02010600030101010101" pitchFamily="2" charset="-122"/>
                          <a:ea typeface="DengXian" panose="02010600030101010101" pitchFamily="2" charset="-122"/>
                        </a:rPr>
                        <a:t>中选择了数据科学。</a:t>
                      </a:r>
                      <a:endParaRPr lang="ko-KR" sz="1800" kern="100" dirty="0">
                        <a:effectLst/>
                        <a:latin typeface="DengXian" panose="02010600030101010101" pitchFamily="2" charset="-122"/>
                        <a:ea typeface="思源黑体" panose="020B0600000101010101" charset="-127"/>
                      </a:endParaRPr>
                    </a:p>
                    <a:p>
                      <a:pPr marL="171450" lvl="0" indent="-171450" algn="just">
                        <a:lnSpc>
                          <a:spcPct val="150000"/>
                        </a:lnSpc>
                        <a:spcAft>
                          <a:spcPts val="0"/>
                        </a:spcAft>
                        <a:buFont typeface="Arial" panose="020B0604020202020204" pitchFamily="34" charset="0"/>
                        <a:buChar char="•"/>
                      </a:pPr>
                      <a:r>
                        <a:rPr lang="zh-CN" sz="1800" kern="100" dirty="0">
                          <a:effectLst/>
                          <a:latin typeface="DengXian" panose="02010600030101010101" pitchFamily="2" charset="-122"/>
                          <a:ea typeface="DengXian" panose="02010600030101010101" pitchFamily="2" charset="-122"/>
                        </a:rPr>
                        <a:t>高中整体环境重理轻文，根本没有往人文学科的方向想。</a:t>
                      </a:r>
                      <a:endParaRPr lang="ko-KR" sz="1800" kern="100" dirty="0">
                        <a:effectLst/>
                        <a:latin typeface="DengXian" panose="02010600030101010101" pitchFamily="2" charset="-122"/>
                        <a:ea typeface="思源黑体" panose="020B0600000101010101" charset="-127"/>
                        <a:cs typeface="Times New Roman" panose="02020603050405020304" pitchFamily="18" charset="0"/>
                      </a:endParaRPr>
                    </a:p>
                  </a:txBody>
                  <a:tcPr marL="27507" marR="27507" marT="0" marB="0"/>
                </a:tc>
                <a:tc>
                  <a:txBody>
                    <a:bodyPr/>
                    <a:lstStyle/>
                    <a:p>
                      <a:pPr marL="171450" lvl="0" indent="-171450" algn="just">
                        <a:lnSpc>
                          <a:spcPct val="150000"/>
                        </a:lnSpc>
                        <a:spcAft>
                          <a:spcPts val="0"/>
                        </a:spcAft>
                        <a:buFont typeface="Arial" panose="020B0604020202020204" pitchFamily="34" charset="0"/>
                        <a:buChar char="•"/>
                      </a:pPr>
                      <a:r>
                        <a:rPr lang="zh-CN" sz="1800" kern="100" dirty="0">
                          <a:effectLst/>
                          <a:latin typeface="DengXian" panose="02010600030101010101" pitchFamily="2" charset="-122"/>
                          <a:ea typeface="DengXian" panose="02010600030101010101" pitchFamily="2" charset="-122"/>
                        </a:rPr>
                        <a:t>在高中时就存在对于中文的兴趣，并阅读了部分中文学术方面的研究。</a:t>
                      </a:r>
                      <a:endParaRPr lang="ko-KR" sz="1800" kern="100" dirty="0">
                        <a:effectLst/>
                        <a:latin typeface="DengXian" panose="02010600030101010101" pitchFamily="2" charset="-122"/>
                        <a:ea typeface="思源黑体" panose="020B0600000101010101" charset="-127"/>
                      </a:endParaRPr>
                    </a:p>
                    <a:p>
                      <a:pPr marL="171450" lvl="0" indent="-171450" algn="just">
                        <a:lnSpc>
                          <a:spcPct val="150000"/>
                        </a:lnSpc>
                        <a:spcAft>
                          <a:spcPts val="0"/>
                        </a:spcAft>
                        <a:buFont typeface="Arial" panose="020B0604020202020204" pitchFamily="34" charset="0"/>
                        <a:buChar char="•"/>
                      </a:pPr>
                      <a:r>
                        <a:rPr lang="zh-CN" sz="1800" kern="100" dirty="0">
                          <a:effectLst/>
                          <a:latin typeface="DengXian" panose="02010600030101010101" pitchFamily="2" charset="-122"/>
                          <a:ea typeface="DengXian" panose="02010600030101010101" pitchFamily="2" charset="-122"/>
                        </a:rPr>
                        <a:t>通过学习中文方向的专业课更加明确了自己对于汉语史方向的兴趣。</a:t>
                      </a:r>
                      <a:endParaRPr lang="ko-KR" sz="1800" kern="100" dirty="0">
                        <a:effectLst/>
                        <a:latin typeface="DengXian" panose="02010600030101010101" pitchFamily="2" charset="-122"/>
                        <a:ea typeface="思源黑体" panose="020B0600000101010101" charset="-127"/>
                      </a:endParaRPr>
                    </a:p>
                    <a:p>
                      <a:pPr marL="171450" lvl="0" indent="-171450" algn="just">
                        <a:lnSpc>
                          <a:spcPct val="150000"/>
                        </a:lnSpc>
                        <a:spcAft>
                          <a:spcPts val="0"/>
                        </a:spcAft>
                        <a:buFont typeface="Arial" panose="020B0604020202020204" pitchFamily="34" charset="0"/>
                        <a:buChar char="•"/>
                      </a:pPr>
                      <a:r>
                        <a:rPr lang="zh-CN" sz="1800" kern="100" dirty="0">
                          <a:effectLst/>
                          <a:latin typeface="DengXian" panose="02010600030101010101" pitchFamily="2" charset="-122"/>
                          <a:ea typeface="DengXian" panose="02010600030101010101" pitchFamily="2" charset="-122"/>
                        </a:rPr>
                        <a:t>在中文方向的学习所得到的正反馈强于在原方向学习得到的正反馈。对自己的能力有了新的认识。</a:t>
                      </a:r>
                      <a:endParaRPr lang="ko-KR" sz="1800" kern="100" dirty="0">
                        <a:effectLst/>
                        <a:latin typeface="DengXian" panose="02010600030101010101" pitchFamily="2" charset="-122"/>
                        <a:ea typeface="思源黑体" panose="020B0600000101010101" charset="-127"/>
                      </a:endParaRPr>
                    </a:p>
                    <a:p>
                      <a:pPr marL="171450" lvl="0" indent="-171450" algn="just">
                        <a:lnSpc>
                          <a:spcPct val="150000"/>
                        </a:lnSpc>
                        <a:spcAft>
                          <a:spcPts val="0"/>
                        </a:spcAft>
                        <a:buFont typeface="Arial" panose="020B0604020202020204" pitchFamily="34" charset="0"/>
                        <a:buChar char="•"/>
                      </a:pPr>
                      <a:r>
                        <a:rPr lang="zh-CN" sz="1800" kern="100" dirty="0">
                          <a:effectLst/>
                          <a:latin typeface="DengXian" panose="02010600030101010101" pitchFamily="2" charset="-122"/>
                          <a:ea typeface="DengXian" panose="02010600030101010101" pitchFamily="2" charset="-122"/>
                        </a:rPr>
                        <a:t>更注重于知识其</a:t>
                      </a:r>
                      <a:r>
                        <a:rPr lang="en-US" sz="1800" kern="100" dirty="0">
                          <a:effectLst/>
                          <a:latin typeface="DengXian" panose="02010600030101010101" pitchFamily="2" charset="-122"/>
                          <a:ea typeface="DengXian" panose="02010600030101010101" pitchFamily="2" charset="-122"/>
                        </a:rPr>
                        <a:t>“</a:t>
                      </a:r>
                      <a:r>
                        <a:rPr lang="zh-CN" sz="1800" kern="100" dirty="0">
                          <a:effectLst/>
                          <a:latin typeface="DengXian" panose="02010600030101010101" pitchFamily="2" charset="-122"/>
                          <a:ea typeface="DengXian" panose="02010600030101010101" pitchFamily="2" charset="-122"/>
                        </a:rPr>
                        <a:t>本质</a:t>
                      </a:r>
                      <a:r>
                        <a:rPr lang="en-US" sz="1800" kern="100" dirty="0">
                          <a:effectLst/>
                          <a:latin typeface="DengXian" panose="02010600030101010101" pitchFamily="2" charset="-122"/>
                          <a:ea typeface="DengXian" panose="02010600030101010101" pitchFamily="2" charset="-122"/>
                        </a:rPr>
                        <a:t>”</a:t>
                      </a:r>
                      <a:r>
                        <a:rPr lang="zh-CN" sz="1800" kern="100" dirty="0">
                          <a:effectLst/>
                          <a:latin typeface="DengXian" panose="02010600030101010101" pitchFamily="2" charset="-122"/>
                          <a:ea typeface="DengXian" panose="02010600030101010101" pitchFamily="2" charset="-122"/>
                        </a:rPr>
                        <a:t>上吸引自己的东西，专注于学科能为自己带来什么。</a:t>
                      </a:r>
                      <a:endParaRPr lang="ko-KR" sz="1800" kern="100" dirty="0">
                        <a:effectLst/>
                        <a:latin typeface="DengXian" panose="02010600030101010101" pitchFamily="2" charset="-122"/>
                        <a:ea typeface="思源黑体" panose="020B0600000101010101" charset="-127"/>
                        <a:cs typeface="Times New Roman" panose="02020603050405020304" pitchFamily="18" charset="0"/>
                      </a:endParaRPr>
                    </a:p>
                  </a:txBody>
                  <a:tcPr marL="27507" marR="27507" marT="0" marB="0"/>
                </a:tc>
                <a:tc>
                  <a:txBody>
                    <a:bodyPr/>
                    <a:lstStyle/>
                    <a:p>
                      <a:pPr marL="171450" lvl="0" indent="-171450" algn="just">
                        <a:lnSpc>
                          <a:spcPct val="150000"/>
                        </a:lnSpc>
                        <a:spcAft>
                          <a:spcPts val="0"/>
                        </a:spcAft>
                        <a:buFont typeface="Arial" panose="020B0604020202020204" pitchFamily="34" charset="0"/>
                        <a:buChar char="•"/>
                      </a:pPr>
                      <a:r>
                        <a:rPr lang="zh-CN" sz="1800" kern="100" dirty="0">
                          <a:effectLst/>
                          <a:latin typeface="DengXian" panose="02010600030101010101" pitchFamily="2" charset="-122"/>
                          <a:ea typeface="DengXian" panose="02010600030101010101" pitchFamily="2" charset="-122"/>
                        </a:rPr>
                        <a:t>对前途更加迷茫了。之前认为自己不管怎么样都能当程序员，但是现在已经不确定自己还能不能忍受那种枯燥且精神上乏味的生活。</a:t>
                      </a:r>
                      <a:endParaRPr lang="ko-KR" sz="1800" kern="100" dirty="0">
                        <a:effectLst/>
                        <a:latin typeface="DengXian" panose="02010600030101010101" pitchFamily="2" charset="-122"/>
                        <a:ea typeface="思源黑体" panose="020B0600000101010101" charset="-127"/>
                      </a:endParaRPr>
                    </a:p>
                    <a:p>
                      <a:pPr marL="171450" lvl="0" indent="-171450" algn="just">
                        <a:lnSpc>
                          <a:spcPct val="150000"/>
                        </a:lnSpc>
                        <a:spcAft>
                          <a:spcPts val="0"/>
                        </a:spcAft>
                        <a:buFont typeface="Arial" panose="020B0604020202020204" pitchFamily="34" charset="0"/>
                        <a:buChar char="•"/>
                      </a:pPr>
                      <a:r>
                        <a:rPr lang="zh-CN" sz="1800" kern="100" dirty="0">
                          <a:effectLst/>
                          <a:latin typeface="DengXian" panose="02010600030101010101" pitchFamily="2" charset="-122"/>
                          <a:ea typeface="DengXian" panose="02010600030101010101" pitchFamily="2" charset="-122"/>
                        </a:rPr>
                        <a:t>忙且充实。</a:t>
                      </a:r>
                      <a:endParaRPr lang="ko-KR" sz="1800" kern="100" dirty="0">
                        <a:effectLst/>
                        <a:latin typeface="DengXian" panose="02010600030101010101" pitchFamily="2" charset="-122"/>
                        <a:ea typeface="思源黑体" panose="020B0600000101010101" charset="-127"/>
                        <a:cs typeface="Times New Roman" panose="02020603050405020304" pitchFamily="18" charset="0"/>
                      </a:endParaRPr>
                    </a:p>
                  </a:txBody>
                  <a:tcPr marL="27507" marR="27507" marT="0" marB="0"/>
                </a:tc>
                <a:extLst>
                  <a:ext uri="{0D108BD9-81ED-4DB2-BD59-A6C34878D82A}">
                    <a16:rowId xmlns:a16="http://schemas.microsoft.com/office/drawing/2014/main" val="1039668797"/>
                  </a:ext>
                </a:extLst>
              </a:tr>
            </a:tbl>
          </a:graphicData>
        </a:graphic>
      </p:graphicFrame>
    </p:spTree>
    <p:extLst>
      <p:ext uri="{BB962C8B-B14F-4D97-AF65-F5344CB8AC3E}">
        <p14:creationId xmlns:p14="http://schemas.microsoft.com/office/powerpoint/2010/main" val="35448424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소스 이미지 보기">
            <a:extLst>
              <a:ext uri="{FF2B5EF4-FFF2-40B4-BE49-F238E27FC236}">
                <a16:creationId xmlns:a16="http://schemas.microsoft.com/office/drawing/2014/main" id="{58E0E7A5-B4CD-4504-9EBC-D2619703F1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1149" y="407193"/>
            <a:ext cx="15125701" cy="945356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a:extLst>
              <a:ext uri="{FF2B5EF4-FFF2-40B4-BE49-F238E27FC236}">
                <a16:creationId xmlns:a16="http://schemas.microsoft.com/office/drawing/2014/main" id="{771E39ED-0F7A-4D02-9BBC-8EFABB0D32F9}"/>
              </a:ext>
            </a:extLst>
          </p:cNvPr>
          <p:cNvPicPr>
            <a:picLocks noChangeAspect="1"/>
          </p:cNvPicPr>
          <p:nvPr/>
        </p:nvPicPr>
        <p:blipFill>
          <a:blip r:embed="rId3">
            <a:alphaModFix amt="56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l="3270" t="24968" b="25830"/>
          <a:stretch>
            <a:fillRect/>
          </a:stretch>
        </p:blipFill>
        <p:spPr>
          <a:xfrm>
            <a:off x="1581149" y="407192"/>
            <a:ext cx="15125701" cy="9453564"/>
          </a:xfrm>
          <a:prstGeom prst="rect">
            <a:avLst/>
          </a:prstGeom>
        </p:spPr>
      </p:pic>
      <p:sp>
        <p:nvSpPr>
          <p:cNvPr id="5" name="TextBox 5"/>
          <p:cNvSpPr txBox="1"/>
          <p:nvPr/>
        </p:nvSpPr>
        <p:spPr>
          <a:xfrm>
            <a:off x="8005761" y="2680335"/>
            <a:ext cx="2276475" cy="2427268"/>
          </a:xfrm>
          <a:prstGeom prst="rect">
            <a:avLst/>
          </a:prstGeom>
        </p:spPr>
        <p:txBody>
          <a:bodyPr wrap="square" lIns="0" tIns="0" rIns="0" bIns="0" rtlCol="0" anchor="t">
            <a:spAutoFit/>
          </a:bodyPr>
          <a:lstStyle/>
          <a:p>
            <a:pPr algn="l">
              <a:lnSpc>
                <a:spcPts val="20160"/>
              </a:lnSpc>
            </a:pPr>
            <a:r>
              <a:rPr lang="en-US" sz="14400" spc="1670" dirty="0">
                <a:solidFill>
                  <a:srgbClr val="FFDE59"/>
                </a:solidFill>
                <a:latin typeface="Anton"/>
              </a:rPr>
              <a:t>03</a:t>
            </a:r>
          </a:p>
        </p:txBody>
      </p:sp>
      <p:sp>
        <p:nvSpPr>
          <p:cNvPr id="6" name="TextBox 6"/>
          <p:cNvSpPr txBox="1"/>
          <p:nvPr/>
        </p:nvSpPr>
        <p:spPr>
          <a:xfrm>
            <a:off x="6162673" y="5676900"/>
            <a:ext cx="5962650" cy="803553"/>
          </a:xfrm>
          <a:prstGeom prst="rect">
            <a:avLst/>
          </a:prstGeom>
        </p:spPr>
        <p:txBody>
          <a:bodyPr wrap="square" lIns="0" tIns="0" rIns="0" bIns="0" rtlCol="0" anchor="t">
            <a:spAutoFit/>
          </a:bodyPr>
          <a:lstStyle/>
          <a:p>
            <a:pPr algn="ctr">
              <a:lnSpc>
                <a:spcPts val="6719"/>
              </a:lnSpc>
            </a:pPr>
            <a:r>
              <a:rPr lang="zh-CN" altLang="en-US" sz="4800" b="1" dirty="0">
                <a:solidFill>
                  <a:srgbClr val="FFDE59"/>
                </a:solidFill>
                <a:latin typeface="DengXian" panose="02010600030101010101" pitchFamily="2" charset="-122"/>
                <a:ea typeface="DengXian" panose="02010600030101010101" pitchFamily="2" charset="-122"/>
              </a:rPr>
              <a:t>观点及发现</a:t>
            </a:r>
            <a:endParaRPr lang="en-US" sz="4800" b="1" dirty="0">
              <a:solidFill>
                <a:srgbClr val="FFDE59"/>
              </a:solidFill>
              <a:latin typeface="DengXian" panose="02010600030101010101" pitchFamily="2" charset="-122"/>
              <a:ea typeface="DengXian" panose="02010600030101010101" pitchFamily="2" charset="-122"/>
            </a:endParaRPr>
          </a:p>
        </p:txBody>
      </p:sp>
    </p:spTree>
    <p:extLst>
      <p:ext uri="{BB962C8B-B14F-4D97-AF65-F5344CB8AC3E}">
        <p14:creationId xmlns:p14="http://schemas.microsoft.com/office/powerpoint/2010/main" val="271610216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139</TotalTime>
  <Words>2169</Words>
  <Application>Microsoft Office PowerPoint</Application>
  <PresentationFormat>사용자 지정</PresentationFormat>
  <Paragraphs>170</Paragraphs>
  <Slides>18</Slides>
  <Notes>4</Notes>
  <HiddenSlides>0</HiddenSlides>
  <MMClips>0</MMClips>
  <ScaleCrop>false</ScaleCrop>
  <HeadingPairs>
    <vt:vector size="6" baseType="variant">
      <vt:variant>
        <vt:lpstr>사용한 글꼴</vt:lpstr>
      </vt:variant>
      <vt:variant>
        <vt:i4>9</vt:i4>
      </vt:variant>
      <vt:variant>
        <vt:lpstr>테마</vt:lpstr>
      </vt:variant>
      <vt:variant>
        <vt:i4>1</vt:i4>
      </vt:variant>
      <vt:variant>
        <vt:lpstr>슬라이드 제목</vt:lpstr>
      </vt:variant>
      <vt:variant>
        <vt:i4>18</vt:i4>
      </vt:variant>
    </vt:vector>
  </HeadingPairs>
  <TitlesOfParts>
    <vt:vector size="28" baseType="lpstr">
      <vt:lpstr>字由点字典黑 35J Bold</vt:lpstr>
      <vt:lpstr>思源黑体</vt:lpstr>
      <vt:lpstr>Anton</vt:lpstr>
      <vt:lpstr>DengXian</vt:lpstr>
      <vt:lpstr>맑은 고딕</vt:lpstr>
      <vt:lpstr>DengXian</vt:lpstr>
      <vt:lpstr>Calibri</vt:lpstr>
      <vt:lpstr>Times New Roman</vt:lpstr>
      <vt:lpstr>Arial</vt:lpstr>
      <vt:lpstr>Office Theme</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摩登现代建筑工作报告演示文稿 副本</dc:title>
  <cp:lastModifiedBy>김진웅</cp:lastModifiedBy>
  <cp:revision>20</cp:revision>
  <dcterms:created xsi:type="dcterms:W3CDTF">2006-08-16T00:00:00Z</dcterms:created>
  <dcterms:modified xsi:type="dcterms:W3CDTF">2021-12-08T09:48:06Z</dcterms:modified>
  <dc:identifier>DAEx721Tti0</dc:identifier>
</cp:coreProperties>
</file>